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6" r:id="rId2"/>
    <p:sldId id="257" r:id="rId3"/>
    <p:sldId id="258" r:id="rId4"/>
    <p:sldId id="259" r:id="rId5"/>
    <p:sldId id="260" r:id="rId6"/>
    <p:sldId id="263" r:id="rId7"/>
    <p:sldId id="264" r:id="rId8"/>
    <p:sldId id="351" r:id="rId9"/>
    <p:sldId id="266" r:id="rId10"/>
    <p:sldId id="347" r:id="rId11"/>
    <p:sldId id="276" r:id="rId12"/>
    <p:sldId id="277" r:id="rId13"/>
    <p:sldId id="267" r:id="rId14"/>
    <p:sldId id="320" r:id="rId15"/>
    <p:sldId id="348" r:id="rId16"/>
    <p:sldId id="333" r:id="rId17"/>
    <p:sldId id="338" r:id="rId18"/>
    <p:sldId id="334" r:id="rId19"/>
    <p:sldId id="335" r:id="rId20"/>
    <p:sldId id="323" r:id="rId21"/>
    <p:sldId id="325" r:id="rId22"/>
    <p:sldId id="337" r:id="rId23"/>
    <p:sldId id="336" r:id="rId24"/>
    <p:sldId id="346" r:id="rId25"/>
    <p:sldId id="271" r:id="rId26"/>
    <p:sldId id="278" r:id="rId27"/>
    <p:sldId id="279" r:id="rId28"/>
    <p:sldId id="352" r:id="rId29"/>
    <p:sldId id="281" r:id="rId30"/>
    <p:sldId id="282" r:id="rId31"/>
    <p:sldId id="292" r:id="rId32"/>
    <p:sldId id="283" r:id="rId33"/>
    <p:sldId id="284" r:id="rId34"/>
    <p:sldId id="285" r:id="rId35"/>
    <p:sldId id="286" r:id="rId36"/>
    <p:sldId id="353" r:id="rId37"/>
    <p:sldId id="358" r:id="rId38"/>
    <p:sldId id="350" r:id="rId39"/>
    <p:sldId id="354" r:id="rId40"/>
    <p:sldId id="287" r:id="rId41"/>
    <p:sldId id="289" r:id="rId42"/>
    <p:sldId id="288" r:id="rId43"/>
    <p:sldId id="290" r:id="rId44"/>
    <p:sldId id="291"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6" r:id="rId58"/>
    <p:sldId id="310" r:id="rId59"/>
    <p:sldId id="311" r:id="rId60"/>
    <p:sldId id="312" r:id="rId61"/>
    <p:sldId id="313" r:id="rId62"/>
    <p:sldId id="319" r:id="rId63"/>
    <p:sldId id="314" r:id="rId64"/>
    <p:sldId id="315" r:id="rId65"/>
    <p:sldId id="316" r:id="rId66"/>
    <p:sldId id="317" r:id="rId67"/>
    <p:sldId id="318" r:id="rId68"/>
    <p:sldId id="359" r:id="rId69"/>
    <p:sldId id="308" r:id="rId70"/>
    <p:sldId id="344" r:id="rId7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56" y="-53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182B4E-2D56-488C-9915-3A569EEB0F40}" type="datetimeFigureOut">
              <a:rPr lang="de-DE" smtClean="0"/>
              <a:pPr/>
              <a:t>14.02.2013</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A6AA38-F299-4213-BCF3-1222C809A1F6}"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12</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13</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F2FD4C2-102B-401D-B503-CC34BEFF0C9D}" type="slidenum">
              <a:rPr lang="de-DE" smtClean="0"/>
              <a:pPr/>
              <a:t>14</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15</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F2FD4C2-102B-401D-B503-CC34BEFF0C9D}" type="slidenum">
              <a:rPr lang="de-DE" smtClean="0"/>
              <a:pPr/>
              <a:t>16</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F2FD4C2-102B-401D-B503-CC34BEFF0C9D}" type="slidenum">
              <a:rPr lang="de-DE" smtClean="0"/>
              <a:pPr/>
              <a:t>17</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F2FD4C2-102B-401D-B503-CC34BEFF0C9D}" type="slidenum">
              <a:rPr lang="de-DE" smtClean="0"/>
              <a:pPr/>
              <a:t>18</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19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F2FD4C2-102B-401D-B503-CC34BEFF0C9D}" type="slidenum">
              <a:rPr lang="de-DE" smtClean="0"/>
              <a:pPr/>
              <a:t>20</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21</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F2FD4C2-102B-401D-B503-CC34BEFF0C9D}" type="slidenum">
              <a:rPr lang="de-DE" smtClean="0"/>
              <a:pPr/>
              <a:t>22</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F2FD4C2-102B-401D-B503-CC34BEFF0C9D}" type="slidenum">
              <a:rPr lang="de-DE" smtClean="0"/>
              <a:pPr/>
              <a:t>23</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24</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25</a:t>
            </a:fld>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26</a:t>
            </a:fld>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27</a:t>
            </a:fld>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28</a:t>
            </a:fld>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29</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3</a:t>
            </a:fld>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30</a:t>
            </a:fld>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31</a:t>
            </a:fld>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32</a:t>
            </a:fld>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33</a:t>
            </a:fld>
            <a:endParaRPr 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34</a:t>
            </a:fld>
            <a:endParaRPr 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35</a:t>
            </a:fld>
            <a:endParaRPr 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36</a:t>
            </a:fld>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37</a:t>
            </a:fld>
            <a:endParaRPr 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38</a:t>
            </a:fld>
            <a:endParaRPr 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39</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4</a:t>
            </a:fld>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40</a:t>
            </a:fld>
            <a:endParaRPr 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41</a:t>
            </a:fld>
            <a:endParaRPr 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42</a:t>
            </a:fld>
            <a:endParaRPr lang="de-D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43</a:t>
            </a:fld>
            <a:endParaRPr lang="de-D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44</a:t>
            </a:fld>
            <a:endParaRPr lang="de-D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45</a:t>
            </a:fld>
            <a:endParaRPr lang="de-D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46</a:t>
            </a:fld>
            <a:endParaRPr lang="de-D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47</a:t>
            </a:fld>
            <a:endParaRPr lang="de-D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48</a:t>
            </a:fld>
            <a:endParaRPr lang="de-D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49</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5</a:t>
            </a:fld>
            <a:endParaRPr lang="de-D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50</a:t>
            </a:fld>
            <a:endParaRPr lang="de-D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51</a:t>
            </a:fld>
            <a:endParaRPr lang="de-D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52</a:t>
            </a:fld>
            <a:endParaRPr lang="de-D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53</a:t>
            </a:fld>
            <a:endParaRPr lang="de-DE"/>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54</a:t>
            </a:fld>
            <a:endParaRPr lang="de-DE"/>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55</a:t>
            </a:fld>
            <a:endParaRPr lang="de-DE"/>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56</a:t>
            </a:fld>
            <a:endParaRPr lang="de-DE"/>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57</a:t>
            </a:fld>
            <a:endParaRPr lang="de-DE"/>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58</a:t>
            </a:fld>
            <a:endParaRPr lang="de-DE"/>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59</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F2FD4C2-102B-401D-B503-CC34BEFF0C9D}" type="slidenum">
              <a:rPr lang="de-DE" smtClean="0"/>
              <a:pPr/>
              <a:t>6</a:t>
            </a:fld>
            <a:endParaRPr lang="de-DE"/>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60</a:t>
            </a:fld>
            <a:endParaRPr lang="de-DE"/>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61</a:t>
            </a:fld>
            <a:endParaRPr lang="de-DE"/>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62</a:t>
            </a:fld>
            <a:endParaRPr lang="de-DE"/>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63</a:t>
            </a:fld>
            <a:endParaRPr lang="de-DE"/>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64</a:t>
            </a:fld>
            <a:endParaRPr lang="de-DE"/>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65</a:t>
            </a:fld>
            <a:endParaRPr lang="de-DE"/>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66</a:t>
            </a:fld>
            <a:endParaRPr lang="de-DE"/>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67</a:t>
            </a:fld>
            <a:endParaRPr lang="de-DE"/>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68</a:t>
            </a:fld>
            <a:endParaRPr lang="de-DE"/>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69</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7</a:t>
            </a:fld>
            <a:endParaRPr lang="de-DE"/>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70</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BA6AA38-F299-4213-BCF3-1222C809A1F6}" type="slidenum">
              <a:rPr lang="de-DE" smtClean="0"/>
              <a:pPr/>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F2FD4C2-102B-401D-B503-CC34BEFF0C9D}" type="slidenum">
              <a:rPr lang="de-DE" smtClean="0"/>
              <a:pPr/>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8B7B1C51-2474-4936-823D-06B7640F9590}" type="datetimeFigureOut">
              <a:rPr lang="de-DE" smtClean="0"/>
              <a:pPr/>
              <a:t>14.02.2013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3B3B630-B030-4A86-9351-C39310030188}"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B7B1C51-2474-4936-823D-06B7640F9590}" type="datetimeFigureOut">
              <a:rPr lang="de-DE" smtClean="0"/>
              <a:pPr/>
              <a:t>14.02.2013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3B3B630-B030-4A86-9351-C39310030188}"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B7B1C51-2474-4936-823D-06B7640F9590}" type="datetimeFigureOut">
              <a:rPr lang="de-DE" smtClean="0"/>
              <a:pPr/>
              <a:t>14.02.2013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3B3B630-B030-4A86-9351-C39310030188}"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B7B1C51-2474-4936-823D-06B7640F9590}" type="datetimeFigureOut">
              <a:rPr lang="de-DE" smtClean="0"/>
              <a:pPr/>
              <a:t>14.02.2013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3B3B630-B030-4A86-9351-C39310030188}"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8B7B1C51-2474-4936-823D-06B7640F9590}" type="datetimeFigureOut">
              <a:rPr lang="de-DE" smtClean="0"/>
              <a:pPr/>
              <a:t>14.02.2013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3B3B630-B030-4A86-9351-C39310030188}"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8B7B1C51-2474-4936-823D-06B7640F9590}" type="datetimeFigureOut">
              <a:rPr lang="de-DE" smtClean="0"/>
              <a:pPr/>
              <a:t>14.02.2013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3B3B630-B030-4A86-9351-C39310030188}"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8B7B1C51-2474-4936-823D-06B7640F9590}" type="datetimeFigureOut">
              <a:rPr lang="de-DE" smtClean="0"/>
              <a:pPr/>
              <a:t>14.02.2013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3B3B630-B030-4A86-9351-C39310030188}"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8B7B1C51-2474-4936-823D-06B7640F9590}" type="datetimeFigureOut">
              <a:rPr lang="de-DE" smtClean="0"/>
              <a:pPr/>
              <a:t>14.02.2013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3B3B630-B030-4A86-9351-C39310030188}"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B7B1C51-2474-4936-823D-06B7640F9590}" type="datetimeFigureOut">
              <a:rPr lang="de-DE" smtClean="0"/>
              <a:pPr/>
              <a:t>14.02.2013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3B3B630-B030-4A86-9351-C39310030188}"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8B7B1C51-2474-4936-823D-06B7640F9590}" type="datetimeFigureOut">
              <a:rPr lang="de-DE" smtClean="0"/>
              <a:pPr/>
              <a:t>14.02.2013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3B3B630-B030-4A86-9351-C39310030188}"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8B7B1C51-2474-4936-823D-06B7640F9590}" type="datetimeFigureOut">
              <a:rPr lang="de-DE" smtClean="0"/>
              <a:pPr/>
              <a:t>14.02.2013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3B3B630-B030-4A86-9351-C39310030188}"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B1C51-2474-4936-823D-06B7640F9590}" type="datetimeFigureOut">
              <a:rPr lang="de-DE" smtClean="0"/>
              <a:pPr/>
              <a:t>14.02.2013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3B630-B030-4A86-9351-C39310030188}"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e-DE" u="sng" dirty="0" err="1" smtClean="0"/>
              <a:t>Rotatorenmanschettenruptur</a:t>
            </a:r>
            <a:r>
              <a:rPr lang="de-DE" dirty="0" smtClean="0"/>
              <a:t/>
            </a:r>
            <a:br>
              <a:rPr lang="de-DE" dirty="0" smtClean="0"/>
            </a:br>
            <a:r>
              <a:rPr lang="de-DE" dirty="0" smtClean="0"/>
              <a:t>Besonderheiten in der Begutachtung</a:t>
            </a:r>
            <a:br>
              <a:rPr lang="de-DE" dirty="0" smtClean="0"/>
            </a:br>
            <a:r>
              <a:rPr lang="de-DE" dirty="0" smtClean="0"/>
              <a:t>Löst die Checkliste alle Probleme?</a:t>
            </a:r>
            <a:endParaRPr lang="de-DE" dirty="0"/>
          </a:p>
        </p:txBody>
      </p:sp>
      <p:sp>
        <p:nvSpPr>
          <p:cNvPr id="3" name="Untertitel 2"/>
          <p:cNvSpPr>
            <a:spLocks noGrp="1"/>
          </p:cNvSpPr>
          <p:nvPr>
            <p:ph type="subTitle" idx="1"/>
          </p:nvPr>
        </p:nvSpPr>
        <p:spPr/>
        <p:txBody>
          <a:bodyPr/>
          <a:lstStyle/>
          <a:p>
            <a:r>
              <a:rPr lang="de-DE" dirty="0" smtClean="0"/>
              <a:t>Dr. med. Dietmar Stemme</a:t>
            </a:r>
          </a:p>
          <a:p>
            <a:r>
              <a:rPr lang="de-DE" dirty="0" smtClean="0"/>
              <a:t>Medizinisches </a:t>
            </a:r>
            <a:r>
              <a:rPr lang="de-DE" dirty="0" err="1" smtClean="0"/>
              <a:t>Gutachtenbüro</a:t>
            </a:r>
            <a:r>
              <a:rPr lang="de-DE" dirty="0" smtClean="0"/>
              <a:t> in der Paracelsus Klinik Bremen</a:t>
            </a:r>
            <a:endParaRPr lang="de-D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Problemstellung</a:t>
            </a:r>
            <a:endParaRPr lang="de-DE" u="sng" dirty="0"/>
          </a:p>
        </p:txBody>
      </p:sp>
      <p:sp>
        <p:nvSpPr>
          <p:cNvPr id="3" name="Textplatzhalter 2"/>
          <p:cNvSpPr>
            <a:spLocks noGrp="1"/>
          </p:cNvSpPr>
          <p:nvPr>
            <p:ph type="body" idx="1"/>
          </p:nvPr>
        </p:nvSpPr>
        <p:spPr>
          <a:xfrm>
            <a:off x="1571604" y="1500174"/>
            <a:ext cx="5643602" cy="639762"/>
          </a:xfrm>
        </p:spPr>
        <p:txBody>
          <a:bodyPr>
            <a:normAutofit/>
          </a:bodyPr>
          <a:lstStyle/>
          <a:p>
            <a:r>
              <a:rPr lang="de-DE" dirty="0" smtClean="0"/>
              <a:t>Häufigkeit der RM-Läsionen im Alter</a:t>
            </a:r>
            <a:endParaRPr lang="de-DE" dirty="0"/>
          </a:p>
        </p:txBody>
      </p:sp>
      <p:sp>
        <p:nvSpPr>
          <p:cNvPr id="5" name="Textplatzhalter 4"/>
          <p:cNvSpPr>
            <a:spLocks noGrp="1"/>
          </p:cNvSpPr>
          <p:nvPr>
            <p:ph type="body" sz="quarter" idx="3"/>
          </p:nvPr>
        </p:nvSpPr>
        <p:spPr>
          <a:xfrm flipH="1" flipV="1">
            <a:off x="4599306" y="2174874"/>
            <a:ext cx="45719" cy="45719"/>
          </a:xfrm>
        </p:spPr>
        <p:txBody>
          <a:bodyPr>
            <a:normAutofit fontScale="25000" lnSpcReduction="20000"/>
          </a:bodyPr>
          <a:lstStyle/>
          <a:p>
            <a:endParaRPr lang="de-DE" dirty="0"/>
          </a:p>
        </p:txBody>
      </p:sp>
      <p:sp>
        <p:nvSpPr>
          <p:cNvPr id="6" name="Inhaltsplatzhalter 5"/>
          <p:cNvSpPr>
            <a:spLocks noGrp="1"/>
          </p:cNvSpPr>
          <p:nvPr>
            <p:ph sz="quarter" idx="4"/>
          </p:nvPr>
        </p:nvSpPr>
        <p:spPr>
          <a:xfrm flipH="1">
            <a:off x="4599306" y="2174875"/>
            <a:ext cx="45719" cy="45719"/>
          </a:xfrm>
        </p:spPr>
        <p:txBody>
          <a:bodyPr>
            <a:normAutofit fontScale="25000" lnSpcReduction="20000"/>
          </a:bodyPr>
          <a:lstStyle/>
          <a:p>
            <a:endParaRPr lang="de-DE" dirty="0"/>
          </a:p>
        </p:txBody>
      </p:sp>
      <p:pic>
        <p:nvPicPr>
          <p:cNvPr id="5122" name="Picture 2" descr="F:\DCIM\100CANON\IMG_1122.JPG"/>
          <p:cNvPicPr>
            <a:picLocks noGrp="1" noChangeAspect="1" noChangeArrowheads="1"/>
          </p:cNvPicPr>
          <p:nvPr>
            <p:ph sz="half" idx="2"/>
          </p:nvPr>
        </p:nvPicPr>
        <p:blipFill>
          <a:blip r:embed="rId3" cstate="print"/>
          <a:srcRect l="4056" b="11294"/>
          <a:stretch>
            <a:fillRect/>
          </a:stretch>
        </p:blipFill>
        <p:spPr bwMode="auto">
          <a:xfrm>
            <a:off x="1680874" y="2428868"/>
            <a:ext cx="5962928" cy="367533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Problemstellung</a:t>
            </a:r>
            <a:endParaRPr lang="de-DE" u="sng" dirty="0"/>
          </a:p>
        </p:txBody>
      </p:sp>
      <p:sp>
        <p:nvSpPr>
          <p:cNvPr id="3" name="Inhaltsplatzhalter 2"/>
          <p:cNvSpPr>
            <a:spLocks noGrp="1"/>
          </p:cNvSpPr>
          <p:nvPr>
            <p:ph idx="1"/>
          </p:nvPr>
        </p:nvSpPr>
        <p:spPr/>
        <p:txBody>
          <a:bodyPr/>
          <a:lstStyle/>
          <a:p>
            <a:r>
              <a:rPr lang="de-DE" dirty="0" smtClean="0"/>
              <a:t>Die überwiegende Zahl der Risse an der </a:t>
            </a:r>
            <a:r>
              <a:rPr lang="de-DE" dirty="0" err="1" smtClean="0"/>
              <a:t>Rotatorenmanschette</a:t>
            </a:r>
            <a:r>
              <a:rPr lang="de-DE" dirty="0" smtClean="0"/>
              <a:t>  entsteht aus sogenannter „Innerer Ursache“</a:t>
            </a:r>
          </a:p>
          <a:p>
            <a:r>
              <a:rPr lang="de-DE" dirty="0" smtClean="0"/>
              <a:t>Vollständige Risse können </a:t>
            </a:r>
            <a:r>
              <a:rPr lang="de-DE" dirty="0" err="1" smtClean="0"/>
              <a:t>symptomlos</a:t>
            </a:r>
            <a:r>
              <a:rPr lang="de-DE" dirty="0" smtClean="0"/>
              <a:t> bleiben</a:t>
            </a:r>
          </a:p>
          <a:p>
            <a:r>
              <a:rPr lang="de-DE" dirty="0" smtClean="0"/>
              <a:t>Unfallereignis </a:t>
            </a:r>
            <a:r>
              <a:rPr lang="de-DE" u="sng" dirty="0" smtClean="0"/>
              <a:t>wirkt mit </a:t>
            </a:r>
            <a:r>
              <a:rPr lang="de-DE" dirty="0" smtClean="0"/>
              <a:t>vorbestehenden Veränderungen zusammen</a:t>
            </a:r>
          </a:p>
          <a:p>
            <a:pPr>
              <a:buNone/>
            </a:pPr>
            <a:endParaRPr lang="de-DE" dirty="0" smtClean="0"/>
          </a:p>
          <a:p>
            <a:endParaRPr lang="de-D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Problemstellung</a:t>
            </a:r>
            <a:endParaRPr lang="de-DE" u="sng" dirty="0"/>
          </a:p>
        </p:txBody>
      </p:sp>
      <p:sp>
        <p:nvSpPr>
          <p:cNvPr id="3" name="Inhaltsplatzhalter 2"/>
          <p:cNvSpPr>
            <a:spLocks noGrp="1"/>
          </p:cNvSpPr>
          <p:nvPr>
            <p:ph idx="1"/>
          </p:nvPr>
        </p:nvSpPr>
        <p:spPr/>
        <p:txBody>
          <a:bodyPr>
            <a:normAutofit lnSpcReduction="10000"/>
          </a:bodyPr>
          <a:lstStyle/>
          <a:p>
            <a:r>
              <a:rPr lang="de-DE" dirty="0" smtClean="0"/>
              <a:t>Zwangsläufig ergibt sich damit auf dem Rechtsgebiet der Privaten Unfallversicherung</a:t>
            </a:r>
          </a:p>
          <a:p>
            <a:pPr>
              <a:buNone/>
            </a:pPr>
            <a:r>
              <a:rPr lang="de-DE" dirty="0" smtClean="0"/>
              <a:t>    die Frage der</a:t>
            </a:r>
          </a:p>
          <a:p>
            <a:pPr>
              <a:buNone/>
            </a:pPr>
            <a:endParaRPr lang="de-DE" dirty="0" smtClean="0"/>
          </a:p>
          <a:p>
            <a:pPr>
              <a:buNone/>
            </a:pPr>
            <a:r>
              <a:rPr lang="de-DE" dirty="0" smtClean="0"/>
              <a:t>     </a:t>
            </a:r>
            <a:r>
              <a:rPr lang="de-DE" u="sng" dirty="0" smtClean="0"/>
              <a:t>MITWIRKUNG</a:t>
            </a:r>
          </a:p>
          <a:p>
            <a:pPr>
              <a:buNone/>
            </a:pPr>
            <a:endParaRPr lang="de-DE" u="sng" dirty="0" smtClean="0"/>
          </a:p>
          <a:p>
            <a:pPr>
              <a:buNone/>
            </a:pPr>
            <a:r>
              <a:rPr lang="de-DE" dirty="0" smtClean="0"/>
              <a:t>     Schadenanlage  trifft Unfallereignis</a:t>
            </a:r>
            <a:endParaRPr lang="de-DE" u="sng" dirty="0" smtClean="0"/>
          </a:p>
          <a:p>
            <a:pPr>
              <a:buNone/>
            </a:pPr>
            <a:r>
              <a:rPr lang="de-DE" dirty="0" smtClean="0"/>
              <a:t>   </a:t>
            </a:r>
            <a:endParaRPr lang="de-D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Problemstellung</a:t>
            </a:r>
            <a:endParaRPr lang="de-DE" u="sng" dirty="0"/>
          </a:p>
        </p:txBody>
      </p:sp>
      <p:sp>
        <p:nvSpPr>
          <p:cNvPr id="3" name="Inhaltsplatzhalter 2"/>
          <p:cNvSpPr>
            <a:spLocks noGrp="1"/>
          </p:cNvSpPr>
          <p:nvPr>
            <p:ph idx="1"/>
          </p:nvPr>
        </p:nvSpPr>
        <p:spPr/>
        <p:txBody>
          <a:bodyPr/>
          <a:lstStyle/>
          <a:p>
            <a:endParaRPr lang="de-DE" dirty="0" smtClean="0"/>
          </a:p>
          <a:p>
            <a:pPr>
              <a:buNone/>
            </a:pPr>
            <a:r>
              <a:rPr lang="de-DE" dirty="0" smtClean="0"/>
              <a:t> Warum kann es an der </a:t>
            </a:r>
            <a:r>
              <a:rPr lang="de-DE" dirty="0" err="1" smtClean="0"/>
              <a:t>Rotatorenmanschette</a:t>
            </a:r>
            <a:r>
              <a:rPr lang="de-DE" dirty="0" smtClean="0"/>
              <a:t> spontane </a:t>
            </a:r>
            <a:r>
              <a:rPr lang="de-DE" dirty="0" err="1" smtClean="0"/>
              <a:t>Rissbildungen</a:t>
            </a:r>
            <a:r>
              <a:rPr lang="de-DE" dirty="0" smtClean="0"/>
              <a:t> geben?</a:t>
            </a:r>
          </a:p>
          <a:p>
            <a:pPr>
              <a:buNone/>
            </a:pPr>
            <a:endParaRPr lang="de-DE" dirty="0"/>
          </a:p>
          <a:p>
            <a:pPr>
              <a:buNone/>
            </a:pPr>
            <a:r>
              <a:rPr lang="de-DE" dirty="0" smtClean="0"/>
              <a:t>Antwort:  ANATOMISCHE BESONDERHEITEN </a:t>
            </a:r>
          </a:p>
          <a:p>
            <a:pPr>
              <a:buNone/>
            </a:pPr>
            <a:r>
              <a:rPr lang="de-DE" dirty="0" smtClean="0"/>
              <a:t>                 an der Schulter</a:t>
            </a:r>
          </a:p>
          <a:p>
            <a:pPr>
              <a:buNone/>
            </a:pPr>
            <a:endParaRPr lang="de-D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 Anatomie</a:t>
            </a:r>
            <a:endParaRPr lang="de-DE" u="sng" dirty="0"/>
          </a:p>
        </p:txBody>
      </p:sp>
      <p:sp>
        <p:nvSpPr>
          <p:cNvPr id="3" name="Textplatzhalter 2"/>
          <p:cNvSpPr>
            <a:spLocks noGrp="1"/>
          </p:cNvSpPr>
          <p:nvPr>
            <p:ph type="body" idx="1"/>
          </p:nvPr>
        </p:nvSpPr>
        <p:spPr/>
        <p:txBody>
          <a:bodyPr/>
          <a:lstStyle/>
          <a:p>
            <a:r>
              <a:rPr lang="de-DE" dirty="0" smtClean="0"/>
              <a:t>Röntgen Schulter Aufsicht</a:t>
            </a:r>
            <a:endParaRPr lang="de-DE" dirty="0"/>
          </a:p>
        </p:txBody>
      </p:sp>
      <p:pic>
        <p:nvPicPr>
          <p:cNvPr id="7" name="Inhaltsplatzhalter 6" descr="100_1519.JPG"/>
          <p:cNvPicPr>
            <a:picLocks noGrp="1" noChangeAspect="1"/>
          </p:cNvPicPr>
          <p:nvPr>
            <p:ph sz="half" idx="2"/>
          </p:nvPr>
        </p:nvPicPr>
        <p:blipFill>
          <a:blip r:embed="rId3" cstate="print"/>
          <a:stretch>
            <a:fillRect/>
          </a:stretch>
        </p:blipFill>
        <p:spPr>
          <a:xfrm rot="5400000">
            <a:off x="993900" y="2103018"/>
            <a:ext cx="2963466" cy="3951288"/>
          </a:xfrm>
        </p:spPr>
      </p:pic>
      <p:sp>
        <p:nvSpPr>
          <p:cNvPr id="5" name="Textplatzhalter 4"/>
          <p:cNvSpPr>
            <a:spLocks noGrp="1"/>
          </p:cNvSpPr>
          <p:nvPr>
            <p:ph type="body" sz="quarter" idx="3"/>
          </p:nvPr>
        </p:nvSpPr>
        <p:spPr/>
        <p:txBody>
          <a:bodyPr/>
          <a:lstStyle/>
          <a:p>
            <a:r>
              <a:rPr lang="de-DE" dirty="0" smtClean="0"/>
              <a:t>Röntgen Schulter Seitansicht</a:t>
            </a:r>
            <a:endParaRPr lang="de-DE" dirty="0"/>
          </a:p>
        </p:txBody>
      </p:sp>
      <p:pic>
        <p:nvPicPr>
          <p:cNvPr id="8" name="Inhaltsplatzhalter 7" descr="100_2189.JPG"/>
          <p:cNvPicPr>
            <a:picLocks noGrp="1" noChangeAspect="1"/>
          </p:cNvPicPr>
          <p:nvPr>
            <p:ph sz="quarter" idx="4"/>
          </p:nvPr>
        </p:nvPicPr>
        <p:blipFill>
          <a:blip r:embed="rId4" cstate="print"/>
          <a:stretch>
            <a:fillRect/>
          </a:stretch>
        </p:blipFill>
        <p:spPr>
          <a:xfrm>
            <a:off x="4645025" y="2631999"/>
            <a:ext cx="4041775" cy="303704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Anatomie</a:t>
            </a:r>
            <a:endParaRPr lang="de-DE" u="sng" dirty="0"/>
          </a:p>
        </p:txBody>
      </p:sp>
      <p:sp>
        <p:nvSpPr>
          <p:cNvPr id="3" name="Textplatzhalter 2"/>
          <p:cNvSpPr>
            <a:spLocks noGrp="1"/>
          </p:cNvSpPr>
          <p:nvPr>
            <p:ph type="body" idx="1"/>
          </p:nvPr>
        </p:nvSpPr>
        <p:spPr/>
        <p:txBody>
          <a:bodyPr/>
          <a:lstStyle/>
          <a:p>
            <a:r>
              <a:rPr lang="de-DE" dirty="0" smtClean="0"/>
              <a:t>Knöcherne Schulter nativ</a:t>
            </a:r>
            <a:endParaRPr lang="de-DE" dirty="0"/>
          </a:p>
        </p:txBody>
      </p:sp>
      <p:sp>
        <p:nvSpPr>
          <p:cNvPr id="5" name="Textplatzhalter 4"/>
          <p:cNvSpPr>
            <a:spLocks noGrp="1"/>
          </p:cNvSpPr>
          <p:nvPr>
            <p:ph type="body" sz="quarter" idx="3"/>
          </p:nvPr>
        </p:nvSpPr>
        <p:spPr/>
        <p:txBody>
          <a:bodyPr/>
          <a:lstStyle/>
          <a:p>
            <a:r>
              <a:rPr lang="de-DE" dirty="0" smtClean="0"/>
              <a:t>Knöcherne Schulter im Schnitt</a:t>
            </a:r>
            <a:endParaRPr lang="de-DE" dirty="0"/>
          </a:p>
        </p:txBody>
      </p:sp>
      <p:pic>
        <p:nvPicPr>
          <p:cNvPr id="7170" name="Picture 2" descr="F:\DCIM\100CANON\IMG_1128.JPG"/>
          <p:cNvPicPr>
            <a:picLocks noGrp="1" noChangeAspect="1" noChangeArrowheads="1"/>
          </p:cNvPicPr>
          <p:nvPr>
            <p:ph sz="half" idx="2"/>
          </p:nvPr>
        </p:nvPicPr>
        <p:blipFill>
          <a:blip r:embed="rId3" cstate="print"/>
          <a:srcRect/>
          <a:stretch>
            <a:fillRect/>
          </a:stretch>
        </p:blipFill>
        <p:spPr bwMode="auto">
          <a:xfrm>
            <a:off x="457200" y="2803789"/>
            <a:ext cx="4040188" cy="2693459"/>
          </a:xfrm>
          <a:prstGeom prst="rect">
            <a:avLst/>
          </a:prstGeom>
          <a:noFill/>
        </p:spPr>
      </p:pic>
      <p:pic>
        <p:nvPicPr>
          <p:cNvPr id="7171" name="Picture 3" descr="F:\DCIM\100CANON\IMG_1130.JPG"/>
          <p:cNvPicPr>
            <a:picLocks noGrp="1" noChangeAspect="1" noChangeArrowheads="1"/>
          </p:cNvPicPr>
          <p:nvPr>
            <p:ph sz="quarter" idx="4"/>
          </p:nvPr>
        </p:nvPicPr>
        <p:blipFill>
          <a:blip r:embed="rId4" cstate="print"/>
          <a:srcRect r="891" b="4010"/>
          <a:stretch>
            <a:fillRect/>
          </a:stretch>
        </p:blipFill>
        <p:spPr bwMode="auto">
          <a:xfrm rot="16200000">
            <a:off x="4654368" y="2950474"/>
            <a:ext cx="4005885" cy="258644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Anatomie</a:t>
            </a:r>
            <a:endParaRPr lang="de-DE" u="sng" dirty="0"/>
          </a:p>
        </p:txBody>
      </p:sp>
      <p:sp>
        <p:nvSpPr>
          <p:cNvPr id="3" name="Inhaltsplatzhalter 2"/>
          <p:cNvSpPr>
            <a:spLocks noGrp="1"/>
          </p:cNvSpPr>
          <p:nvPr>
            <p:ph idx="1"/>
          </p:nvPr>
        </p:nvSpPr>
        <p:spPr/>
        <p:txBody>
          <a:bodyPr/>
          <a:lstStyle/>
          <a:p>
            <a:pPr>
              <a:buNone/>
            </a:pPr>
            <a:r>
              <a:rPr lang="de-DE" dirty="0" smtClean="0"/>
              <a:t>    FUNKTIONELLE ANATOMIE</a:t>
            </a:r>
          </a:p>
          <a:p>
            <a:pPr>
              <a:buFont typeface="Wingdings"/>
              <a:buChar char="à"/>
            </a:pPr>
            <a:r>
              <a:rPr lang="de-DE" dirty="0" smtClean="0">
                <a:sym typeface="Wingdings" pitchFamily="2" charset="2"/>
              </a:rPr>
              <a:t>Kugelgelenk mit hoher Beweglichkeit</a:t>
            </a:r>
          </a:p>
          <a:p>
            <a:pPr>
              <a:buNone/>
            </a:pPr>
            <a:r>
              <a:rPr lang="de-DE" dirty="0" smtClean="0"/>
              <a:t>     (Schulter ist das beweglichste Gelenk)</a:t>
            </a:r>
          </a:p>
          <a:p>
            <a:pPr>
              <a:buNone/>
            </a:pPr>
            <a:r>
              <a:rPr lang="de-DE" dirty="0" smtClean="0">
                <a:sym typeface="Wingdings" pitchFamily="2" charset="2"/>
              </a:rPr>
              <a:t>Kleine, flache Pfanne</a:t>
            </a:r>
          </a:p>
          <a:p>
            <a:pPr>
              <a:buNone/>
            </a:pPr>
            <a:r>
              <a:rPr lang="de-DE" dirty="0" smtClean="0">
                <a:sym typeface="Wingdings" pitchFamily="2" charset="2"/>
              </a:rPr>
              <a:t>Relativ </a:t>
            </a:r>
            <a:r>
              <a:rPr lang="de-DE" dirty="0" err="1" smtClean="0">
                <a:sym typeface="Wingdings" pitchFamily="2" charset="2"/>
              </a:rPr>
              <a:t>grosser</a:t>
            </a:r>
            <a:r>
              <a:rPr lang="de-DE" dirty="0" smtClean="0">
                <a:sym typeface="Wingdings" pitchFamily="2" charset="2"/>
              </a:rPr>
              <a:t> Oberarmkopf</a:t>
            </a:r>
          </a:p>
          <a:p>
            <a:pPr>
              <a:buNone/>
            </a:pPr>
            <a:r>
              <a:rPr lang="de-DE" dirty="0" smtClean="0">
                <a:sym typeface="Wingdings" pitchFamily="2" charset="2"/>
              </a:rPr>
              <a:t>Schlüsselbein mit Schultereckgelenk und Schulterblatt nehmen an der Gesamtbeweglichkeit teil</a:t>
            </a:r>
            <a:endParaRPr lang="de-D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 Anatomie</a:t>
            </a:r>
            <a:endParaRPr lang="de-DE" u="sng" dirty="0"/>
          </a:p>
        </p:txBody>
      </p:sp>
      <p:sp>
        <p:nvSpPr>
          <p:cNvPr id="3" name="Inhaltsplatzhalter 2"/>
          <p:cNvSpPr>
            <a:spLocks noGrp="1"/>
          </p:cNvSpPr>
          <p:nvPr>
            <p:ph idx="1"/>
          </p:nvPr>
        </p:nvSpPr>
        <p:spPr/>
        <p:txBody>
          <a:bodyPr/>
          <a:lstStyle/>
          <a:p>
            <a:pPr>
              <a:buNone/>
            </a:pPr>
            <a:r>
              <a:rPr lang="de-DE" dirty="0" smtClean="0"/>
              <a:t>       </a:t>
            </a:r>
          </a:p>
          <a:p>
            <a:pPr>
              <a:buNone/>
            </a:pPr>
            <a:r>
              <a:rPr lang="de-DE" dirty="0" smtClean="0"/>
              <a:t>            DAHER:</a:t>
            </a:r>
          </a:p>
          <a:p>
            <a:pPr>
              <a:buNone/>
            </a:pPr>
            <a:endParaRPr lang="de-DE" dirty="0" smtClean="0"/>
          </a:p>
          <a:p>
            <a:pPr>
              <a:buNone/>
            </a:pPr>
            <a:r>
              <a:rPr lang="de-DE" dirty="0" smtClean="0"/>
              <a:t>Schulterbeweglichkeit und Schulterstabilität nur durch intakte Bänder, Sehnen und Muskulatur möglich</a:t>
            </a:r>
            <a:endParaRPr lang="de-D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 Anatomie</a:t>
            </a:r>
            <a:endParaRPr lang="de-DE" u="sng" dirty="0"/>
          </a:p>
        </p:txBody>
      </p:sp>
      <p:sp>
        <p:nvSpPr>
          <p:cNvPr id="3" name="Inhaltsplatzhalter 2"/>
          <p:cNvSpPr>
            <a:spLocks noGrp="1"/>
          </p:cNvSpPr>
          <p:nvPr>
            <p:ph idx="1"/>
          </p:nvPr>
        </p:nvSpPr>
        <p:spPr/>
        <p:txBody>
          <a:bodyPr/>
          <a:lstStyle/>
          <a:p>
            <a:pPr>
              <a:buNone/>
            </a:pPr>
            <a:endParaRPr lang="de-DE" dirty="0" smtClean="0"/>
          </a:p>
          <a:p>
            <a:pPr>
              <a:buNone/>
            </a:pPr>
            <a:r>
              <a:rPr lang="de-DE" dirty="0" smtClean="0"/>
              <a:t>Die </a:t>
            </a:r>
            <a:r>
              <a:rPr lang="de-DE" dirty="0" err="1" smtClean="0"/>
              <a:t>Rotatorenmanschette</a:t>
            </a:r>
            <a:r>
              <a:rPr lang="de-DE" dirty="0" smtClean="0"/>
              <a:t> hat die funktionelle Aufgabe, den Oberarmkopf in der Pfanne zu zentrieren</a:t>
            </a:r>
            <a:endParaRPr lang="de-D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Anatomie</a:t>
            </a:r>
            <a:endParaRPr lang="de-DE" u="sng" dirty="0"/>
          </a:p>
        </p:txBody>
      </p:sp>
      <p:sp>
        <p:nvSpPr>
          <p:cNvPr id="3" name="Inhaltsplatzhalter 2"/>
          <p:cNvSpPr>
            <a:spLocks noGrp="1"/>
          </p:cNvSpPr>
          <p:nvPr>
            <p:ph idx="1"/>
          </p:nvPr>
        </p:nvSpPr>
        <p:spPr/>
        <p:txBody>
          <a:bodyPr/>
          <a:lstStyle/>
          <a:p>
            <a:pPr>
              <a:buNone/>
            </a:pPr>
            <a:r>
              <a:rPr lang="de-DE" dirty="0" smtClean="0"/>
              <a:t> </a:t>
            </a:r>
            <a:r>
              <a:rPr lang="de-DE" dirty="0" err="1" smtClean="0"/>
              <a:t>Rotatorenmanschette</a:t>
            </a:r>
            <a:r>
              <a:rPr lang="de-DE" dirty="0" smtClean="0"/>
              <a:t> wird gebildet aus:</a:t>
            </a:r>
          </a:p>
          <a:p>
            <a:pPr>
              <a:buFont typeface="Wingdings" pitchFamily="2" charset="2"/>
              <a:buChar char="Ø"/>
            </a:pPr>
            <a:r>
              <a:rPr lang="de-DE" dirty="0" smtClean="0"/>
              <a:t>M. </a:t>
            </a:r>
            <a:r>
              <a:rPr lang="de-DE" dirty="0" err="1" smtClean="0"/>
              <a:t>Supraspinatus</a:t>
            </a:r>
            <a:endParaRPr lang="de-DE" dirty="0" smtClean="0"/>
          </a:p>
          <a:p>
            <a:pPr>
              <a:buFont typeface="Wingdings" pitchFamily="2" charset="2"/>
              <a:buChar char="Ø"/>
            </a:pPr>
            <a:r>
              <a:rPr lang="de-DE" dirty="0" smtClean="0"/>
              <a:t>M. </a:t>
            </a:r>
            <a:r>
              <a:rPr lang="de-DE" dirty="0" err="1" smtClean="0"/>
              <a:t>Subscapularis</a:t>
            </a:r>
            <a:endParaRPr lang="de-DE" dirty="0" smtClean="0"/>
          </a:p>
          <a:p>
            <a:pPr>
              <a:buFont typeface="Wingdings" pitchFamily="2" charset="2"/>
              <a:buChar char="Ø"/>
            </a:pPr>
            <a:r>
              <a:rPr lang="de-DE" dirty="0" smtClean="0"/>
              <a:t>M. </a:t>
            </a:r>
            <a:r>
              <a:rPr lang="de-DE" dirty="0" err="1" smtClean="0"/>
              <a:t>Infraspinatus</a:t>
            </a:r>
            <a:endParaRPr lang="de-DE" dirty="0" smtClean="0"/>
          </a:p>
          <a:p>
            <a:pPr>
              <a:buFont typeface="Wingdings" pitchFamily="2" charset="2"/>
              <a:buChar char="Ø"/>
            </a:pPr>
            <a:r>
              <a:rPr lang="de-DE" dirty="0" smtClean="0"/>
              <a:t>M. </a:t>
            </a:r>
            <a:r>
              <a:rPr lang="de-DE" dirty="0" err="1" smtClean="0"/>
              <a:t>Teres</a:t>
            </a:r>
            <a:r>
              <a:rPr lang="de-DE" dirty="0" smtClean="0"/>
              <a:t> </a:t>
            </a:r>
            <a:r>
              <a:rPr lang="de-DE" dirty="0" err="1" smtClean="0"/>
              <a:t>minor</a:t>
            </a:r>
            <a:endParaRPr lang="de-DE" dirty="0" smtClean="0"/>
          </a:p>
          <a:p>
            <a:pPr>
              <a:buNone/>
            </a:pPr>
            <a:endParaRPr lang="de-DE" dirty="0" smtClean="0"/>
          </a:p>
          <a:p>
            <a:pPr>
              <a:buNone/>
            </a:pPr>
            <a:endParaRPr lang="de-D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err="1" smtClean="0"/>
              <a:t>Rotatorenmanschette</a:t>
            </a:r>
            <a:endParaRPr lang="de-DE" u="sng" dirty="0"/>
          </a:p>
        </p:txBody>
      </p:sp>
      <p:sp>
        <p:nvSpPr>
          <p:cNvPr id="3" name="Inhaltsplatzhalter 2"/>
          <p:cNvSpPr>
            <a:spLocks noGrp="1"/>
          </p:cNvSpPr>
          <p:nvPr>
            <p:ph idx="1"/>
          </p:nvPr>
        </p:nvSpPr>
        <p:spPr/>
        <p:txBody>
          <a:bodyPr/>
          <a:lstStyle/>
          <a:p>
            <a:pPr>
              <a:buNone/>
            </a:pPr>
            <a:r>
              <a:rPr lang="de-DE" dirty="0" smtClean="0"/>
              <a:t>  I. Problemstellung</a:t>
            </a:r>
          </a:p>
          <a:p>
            <a:pPr>
              <a:buNone/>
            </a:pPr>
            <a:r>
              <a:rPr lang="de-DE" dirty="0"/>
              <a:t> </a:t>
            </a:r>
            <a:r>
              <a:rPr lang="de-DE" dirty="0" smtClean="0"/>
              <a:t> II. Anatomie der Schulter</a:t>
            </a:r>
          </a:p>
          <a:p>
            <a:pPr>
              <a:buNone/>
            </a:pPr>
            <a:r>
              <a:rPr lang="de-DE" dirty="0"/>
              <a:t> </a:t>
            </a:r>
            <a:r>
              <a:rPr lang="de-DE" dirty="0" smtClean="0"/>
              <a:t> III. Indizien Pro und Kontra</a:t>
            </a:r>
          </a:p>
          <a:p>
            <a:pPr>
              <a:buNone/>
            </a:pPr>
            <a:r>
              <a:rPr lang="de-DE" dirty="0"/>
              <a:t> </a:t>
            </a:r>
            <a:r>
              <a:rPr lang="de-DE" dirty="0" smtClean="0"/>
              <a:t> IV. Algorithmus der Bemessung</a:t>
            </a:r>
          </a:p>
          <a:p>
            <a:pPr>
              <a:buNone/>
            </a:pPr>
            <a:r>
              <a:rPr lang="de-DE" dirty="0"/>
              <a:t> </a:t>
            </a:r>
            <a:r>
              <a:rPr lang="de-DE" dirty="0" smtClean="0"/>
              <a:t> V. Checkliste</a:t>
            </a:r>
          </a:p>
          <a:p>
            <a:pPr>
              <a:buNone/>
            </a:pPr>
            <a:r>
              <a:rPr lang="de-DE" dirty="0" smtClean="0"/>
              <a:t>  VI. Beispiele</a:t>
            </a:r>
          </a:p>
          <a:p>
            <a:pPr>
              <a:buNone/>
            </a:pPr>
            <a:r>
              <a:rPr lang="de-DE" dirty="0" smtClean="0"/>
              <a:t>  VII. Zusammenfassung</a:t>
            </a:r>
            <a:endParaRPr lang="de-D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 Anatomie</a:t>
            </a:r>
            <a:endParaRPr lang="de-DE" u="sng" dirty="0"/>
          </a:p>
        </p:txBody>
      </p:sp>
      <p:sp>
        <p:nvSpPr>
          <p:cNvPr id="3" name="Textplatzhalter 2"/>
          <p:cNvSpPr>
            <a:spLocks noGrp="1"/>
          </p:cNvSpPr>
          <p:nvPr>
            <p:ph type="body" idx="1"/>
          </p:nvPr>
        </p:nvSpPr>
        <p:spPr/>
        <p:txBody>
          <a:bodyPr>
            <a:normAutofit fontScale="92500"/>
          </a:bodyPr>
          <a:lstStyle/>
          <a:p>
            <a:r>
              <a:rPr lang="de-DE" dirty="0" err="1" smtClean="0"/>
              <a:t>Rotatorenmanschette</a:t>
            </a:r>
            <a:r>
              <a:rPr lang="de-DE" dirty="0" smtClean="0"/>
              <a:t> von vorne </a:t>
            </a:r>
            <a:endParaRPr lang="de-DE" dirty="0"/>
          </a:p>
        </p:txBody>
      </p:sp>
      <p:pic>
        <p:nvPicPr>
          <p:cNvPr id="7" name="Inhaltsplatzhalter 6" descr="100_2176.JPG"/>
          <p:cNvPicPr>
            <a:picLocks noGrp="1" noChangeAspect="1"/>
          </p:cNvPicPr>
          <p:nvPr>
            <p:ph sz="half" idx="2"/>
          </p:nvPr>
        </p:nvPicPr>
        <p:blipFill>
          <a:blip r:embed="rId3" cstate="print"/>
          <a:stretch>
            <a:fillRect/>
          </a:stretch>
        </p:blipFill>
        <p:spPr>
          <a:xfrm>
            <a:off x="457200" y="2635448"/>
            <a:ext cx="4040188" cy="3030141"/>
          </a:xfrm>
        </p:spPr>
      </p:pic>
      <p:sp>
        <p:nvSpPr>
          <p:cNvPr id="5" name="Textplatzhalter 4"/>
          <p:cNvSpPr>
            <a:spLocks noGrp="1"/>
          </p:cNvSpPr>
          <p:nvPr>
            <p:ph type="body" sz="quarter" idx="3"/>
          </p:nvPr>
        </p:nvSpPr>
        <p:spPr/>
        <p:txBody>
          <a:bodyPr>
            <a:normAutofit fontScale="92500"/>
          </a:bodyPr>
          <a:lstStyle/>
          <a:p>
            <a:r>
              <a:rPr lang="de-DE" dirty="0" err="1" smtClean="0"/>
              <a:t>Rotatorenmanschette</a:t>
            </a:r>
            <a:r>
              <a:rPr lang="de-DE" dirty="0" smtClean="0"/>
              <a:t> von hinten</a:t>
            </a:r>
            <a:endParaRPr lang="de-DE" dirty="0"/>
          </a:p>
        </p:txBody>
      </p:sp>
      <p:pic>
        <p:nvPicPr>
          <p:cNvPr id="8" name="Inhaltsplatzhalter 7" descr="100_2178.JPG"/>
          <p:cNvPicPr>
            <a:picLocks noGrp="1" noChangeAspect="1"/>
          </p:cNvPicPr>
          <p:nvPr>
            <p:ph sz="quarter" idx="4"/>
          </p:nvPr>
        </p:nvPicPr>
        <p:blipFill>
          <a:blip r:embed="rId4" cstate="print"/>
          <a:stretch>
            <a:fillRect/>
          </a:stretch>
        </p:blipFill>
        <p:spPr>
          <a:xfrm>
            <a:off x="4645025" y="2643182"/>
            <a:ext cx="4041775" cy="3031331"/>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u="sng" dirty="0" smtClean="0"/>
              <a:t>Anatomie</a:t>
            </a:r>
            <a:endParaRPr lang="de-DE" u="sng" dirty="0"/>
          </a:p>
        </p:txBody>
      </p:sp>
      <p:sp>
        <p:nvSpPr>
          <p:cNvPr id="3" name="Inhaltsplatzhalter 2"/>
          <p:cNvSpPr>
            <a:spLocks noGrp="1"/>
          </p:cNvSpPr>
          <p:nvPr>
            <p:ph idx="1"/>
          </p:nvPr>
        </p:nvSpPr>
        <p:spPr/>
        <p:txBody>
          <a:bodyPr/>
          <a:lstStyle/>
          <a:p>
            <a:pPr>
              <a:buNone/>
            </a:pPr>
            <a:r>
              <a:rPr lang="de-DE" dirty="0" smtClean="0"/>
              <a:t>            </a:t>
            </a:r>
            <a:r>
              <a:rPr lang="de-DE" dirty="0" err="1" smtClean="0"/>
              <a:t>Rotatorenmanschette</a:t>
            </a:r>
            <a:r>
              <a:rPr lang="de-DE" dirty="0" smtClean="0"/>
              <a:t> von oben</a:t>
            </a:r>
            <a:endParaRPr lang="de-DE" dirty="0"/>
          </a:p>
        </p:txBody>
      </p:sp>
      <p:pic>
        <p:nvPicPr>
          <p:cNvPr id="1027" name="Picture 3" descr="F:\DCIM\100CANON\IMG_1123.JPG"/>
          <p:cNvPicPr>
            <a:picLocks noChangeAspect="1" noChangeArrowheads="1"/>
          </p:cNvPicPr>
          <p:nvPr/>
        </p:nvPicPr>
        <p:blipFill>
          <a:blip r:embed="rId3" cstate="print"/>
          <a:stretch>
            <a:fillRect/>
          </a:stretch>
        </p:blipFill>
        <p:spPr bwMode="auto">
          <a:xfrm>
            <a:off x="2357422" y="2214554"/>
            <a:ext cx="3992863" cy="392909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 Anatomie</a:t>
            </a:r>
            <a:endParaRPr lang="de-DE" u="sng" dirty="0"/>
          </a:p>
        </p:txBody>
      </p:sp>
      <p:sp>
        <p:nvSpPr>
          <p:cNvPr id="3" name="Textplatzhalter 2"/>
          <p:cNvSpPr>
            <a:spLocks noGrp="1"/>
          </p:cNvSpPr>
          <p:nvPr>
            <p:ph type="body" idx="1"/>
          </p:nvPr>
        </p:nvSpPr>
        <p:spPr/>
        <p:txBody>
          <a:bodyPr>
            <a:normAutofit fontScale="92500" lnSpcReduction="20000"/>
          </a:bodyPr>
          <a:lstStyle/>
          <a:p>
            <a:r>
              <a:rPr lang="de-DE" dirty="0" smtClean="0"/>
              <a:t>Schnittbild durch die </a:t>
            </a:r>
            <a:r>
              <a:rPr lang="de-DE" dirty="0" err="1" smtClean="0"/>
              <a:t>Rotatorenmanschette</a:t>
            </a:r>
            <a:endParaRPr lang="de-DE" dirty="0"/>
          </a:p>
        </p:txBody>
      </p:sp>
      <p:pic>
        <p:nvPicPr>
          <p:cNvPr id="7" name="Inhaltsplatzhalter 6" descr="100_2180.JPG"/>
          <p:cNvPicPr>
            <a:picLocks noGrp="1" noChangeAspect="1"/>
          </p:cNvPicPr>
          <p:nvPr>
            <p:ph sz="half" idx="2"/>
          </p:nvPr>
        </p:nvPicPr>
        <p:blipFill>
          <a:blip r:embed="rId3" cstate="print"/>
          <a:stretch>
            <a:fillRect/>
          </a:stretch>
        </p:blipFill>
        <p:spPr>
          <a:xfrm rot="16200000">
            <a:off x="143523" y="2811961"/>
            <a:ext cx="3632219" cy="2724164"/>
          </a:xfrm>
        </p:spPr>
      </p:pic>
      <p:sp>
        <p:nvSpPr>
          <p:cNvPr id="5" name="Textplatzhalter 4"/>
          <p:cNvSpPr>
            <a:spLocks noGrp="1"/>
          </p:cNvSpPr>
          <p:nvPr>
            <p:ph type="body" sz="quarter" idx="3"/>
          </p:nvPr>
        </p:nvSpPr>
        <p:spPr/>
        <p:txBody>
          <a:bodyPr>
            <a:normAutofit fontScale="92500" lnSpcReduction="20000"/>
          </a:bodyPr>
          <a:lstStyle/>
          <a:p>
            <a:r>
              <a:rPr lang="de-DE" dirty="0" smtClean="0"/>
              <a:t>Anatomische Probleme der </a:t>
            </a:r>
            <a:r>
              <a:rPr lang="de-DE" dirty="0" err="1" smtClean="0"/>
              <a:t>Rotatorenmanschette</a:t>
            </a:r>
            <a:endParaRPr lang="de-DE" dirty="0"/>
          </a:p>
        </p:txBody>
      </p:sp>
      <p:sp>
        <p:nvSpPr>
          <p:cNvPr id="6" name="Inhaltsplatzhalter 5"/>
          <p:cNvSpPr>
            <a:spLocks noGrp="1"/>
          </p:cNvSpPr>
          <p:nvPr>
            <p:ph sz="quarter" idx="4"/>
          </p:nvPr>
        </p:nvSpPr>
        <p:spPr/>
        <p:txBody>
          <a:bodyPr/>
          <a:lstStyle/>
          <a:p>
            <a:pPr>
              <a:buFont typeface="Wingdings"/>
              <a:buChar char="à"/>
            </a:pPr>
            <a:r>
              <a:rPr lang="de-DE" dirty="0" err="1" smtClean="0">
                <a:sym typeface="Wingdings" pitchFamily="2" charset="2"/>
              </a:rPr>
              <a:t>Grosser</a:t>
            </a:r>
            <a:r>
              <a:rPr lang="de-DE" dirty="0" smtClean="0">
                <a:sym typeface="Wingdings" pitchFamily="2" charset="2"/>
              </a:rPr>
              <a:t>, sehniger Teil</a:t>
            </a:r>
          </a:p>
          <a:p>
            <a:pPr>
              <a:buFont typeface="Wingdings"/>
              <a:buChar char="à"/>
            </a:pPr>
            <a:r>
              <a:rPr lang="de-DE" dirty="0" smtClean="0">
                <a:sym typeface="Wingdings" pitchFamily="2" charset="2"/>
              </a:rPr>
              <a:t>Hohe mechanische Belastung</a:t>
            </a:r>
          </a:p>
          <a:p>
            <a:pPr>
              <a:buFont typeface="Wingdings"/>
              <a:buChar char="à"/>
            </a:pPr>
            <a:r>
              <a:rPr lang="de-DE" dirty="0" smtClean="0">
                <a:sym typeface="Wingdings" pitchFamily="2" charset="2"/>
              </a:rPr>
              <a:t>Schlechte Durchblutung</a:t>
            </a:r>
            <a:endParaRPr lang="de-D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 Anatomie</a:t>
            </a:r>
            <a:endParaRPr lang="de-DE" u="sng" dirty="0"/>
          </a:p>
        </p:txBody>
      </p:sp>
      <p:sp>
        <p:nvSpPr>
          <p:cNvPr id="3" name="Textplatzhalter 2"/>
          <p:cNvSpPr>
            <a:spLocks noGrp="1"/>
          </p:cNvSpPr>
          <p:nvPr>
            <p:ph type="body" idx="1"/>
          </p:nvPr>
        </p:nvSpPr>
        <p:spPr/>
        <p:txBody>
          <a:bodyPr/>
          <a:lstStyle/>
          <a:p>
            <a:r>
              <a:rPr lang="de-DE" dirty="0" err="1" smtClean="0"/>
              <a:t>Rotatorenmanschette</a:t>
            </a:r>
            <a:endParaRPr lang="de-DE" dirty="0"/>
          </a:p>
        </p:txBody>
      </p:sp>
      <p:pic>
        <p:nvPicPr>
          <p:cNvPr id="7" name="Inhaltsplatzhalter 6" descr="100_2184.JPG"/>
          <p:cNvPicPr>
            <a:picLocks noGrp="1" noChangeAspect="1"/>
          </p:cNvPicPr>
          <p:nvPr>
            <p:ph sz="half" idx="2"/>
          </p:nvPr>
        </p:nvPicPr>
        <p:blipFill>
          <a:blip r:embed="rId3" cstate="print"/>
          <a:stretch>
            <a:fillRect/>
          </a:stretch>
        </p:blipFill>
        <p:spPr>
          <a:xfrm>
            <a:off x="457200" y="2635448"/>
            <a:ext cx="4040188" cy="3030141"/>
          </a:xfrm>
        </p:spPr>
      </p:pic>
      <p:sp>
        <p:nvSpPr>
          <p:cNvPr id="6" name="Inhaltsplatzhalter 5"/>
          <p:cNvSpPr>
            <a:spLocks noGrp="1"/>
          </p:cNvSpPr>
          <p:nvPr>
            <p:ph sz="quarter" idx="4"/>
          </p:nvPr>
        </p:nvSpPr>
        <p:spPr/>
        <p:txBody>
          <a:bodyPr/>
          <a:lstStyle/>
          <a:p>
            <a:pPr>
              <a:buNone/>
            </a:pPr>
            <a:r>
              <a:rPr lang="de-DE" dirty="0" smtClean="0"/>
              <a:t>Problem </a:t>
            </a:r>
            <a:r>
              <a:rPr lang="de-DE" dirty="0" err="1" smtClean="0"/>
              <a:t>derRotatorenmanschette</a:t>
            </a:r>
            <a:r>
              <a:rPr lang="de-DE" dirty="0" smtClean="0"/>
              <a:t> ist die Störung der Durchblutung unter Bewegung und Belastung</a:t>
            </a:r>
          </a:p>
          <a:p>
            <a:pPr>
              <a:buNone/>
            </a:pPr>
            <a:r>
              <a:rPr lang="de-DE" dirty="0" smtClean="0"/>
              <a:t>    „intrinsische Schädigung“</a:t>
            </a:r>
            <a:endParaRPr lang="de-D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Anatomie</a:t>
            </a:r>
            <a:endParaRPr lang="de-DE" u="sng" dirty="0"/>
          </a:p>
        </p:txBody>
      </p:sp>
      <p:sp>
        <p:nvSpPr>
          <p:cNvPr id="3" name="Inhaltsplatzhalter 2"/>
          <p:cNvSpPr>
            <a:spLocks noGrp="1"/>
          </p:cNvSpPr>
          <p:nvPr>
            <p:ph idx="1"/>
          </p:nvPr>
        </p:nvSpPr>
        <p:spPr/>
        <p:txBody>
          <a:bodyPr/>
          <a:lstStyle/>
          <a:p>
            <a:pPr>
              <a:buNone/>
            </a:pPr>
            <a:r>
              <a:rPr lang="de-DE" dirty="0" smtClean="0"/>
              <a:t>Schädigung der </a:t>
            </a:r>
            <a:r>
              <a:rPr lang="de-DE" dirty="0" err="1" smtClean="0"/>
              <a:t>Rotatorenmanschette</a:t>
            </a:r>
            <a:r>
              <a:rPr lang="de-DE" dirty="0" smtClean="0"/>
              <a:t> durch Druck von außen, </a:t>
            </a:r>
          </a:p>
          <a:p>
            <a:pPr>
              <a:buNone/>
            </a:pPr>
            <a:r>
              <a:rPr lang="de-DE" dirty="0" smtClean="0"/>
              <a:t>„extrinsische Schädigung“</a:t>
            </a:r>
          </a:p>
          <a:p>
            <a:pPr>
              <a:buNone/>
            </a:pPr>
            <a:endParaRPr lang="de-DE" dirty="0" smtClean="0"/>
          </a:p>
          <a:p>
            <a:pPr>
              <a:buNone/>
            </a:pPr>
            <a:r>
              <a:rPr lang="de-DE" dirty="0" smtClean="0"/>
              <a:t>In der Regel durch:</a:t>
            </a:r>
          </a:p>
          <a:p>
            <a:pPr>
              <a:buNone/>
            </a:pPr>
            <a:r>
              <a:rPr lang="de-DE" dirty="0" smtClean="0"/>
              <a:t>Schultereckgelenksarthrose</a:t>
            </a:r>
            <a:endParaRPr lang="de-DE" dirty="0"/>
          </a:p>
        </p:txBody>
      </p:sp>
      <p:pic>
        <p:nvPicPr>
          <p:cNvPr id="4" name="Picture 2" descr="F:\DCIM\100CANON\IMG_1127.JPG"/>
          <p:cNvPicPr>
            <a:picLocks noChangeAspect="1" noChangeArrowheads="1"/>
          </p:cNvPicPr>
          <p:nvPr/>
        </p:nvPicPr>
        <p:blipFill>
          <a:blip r:embed="rId3" cstate="print"/>
          <a:srcRect/>
          <a:stretch>
            <a:fillRect/>
          </a:stretch>
        </p:blipFill>
        <p:spPr bwMode="auto">
          <a:xfrm>
            <a:off x="5429256" y="2143116"/>
            <a:ext cx="3237722" cy="4525963"/>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Anatomie</a:t>
            </a:r>
            <a:endParaRPr lang="de-DE" u="sng" dirty="0"/>
          </a:p>
        </p:txBody>
      </p:sp>
      <p:sp>
        <p:nvSpPr>
          <p:cNvPr id="3" name="Inhaltsplatzhalter 2"/>
          <p:cNvSpPr>
            <a:spLocks noGrp="1"/>
          </p:cNvSpPr>
          <p:nvPr>
            <p:ph idx="1"/>
          </p:nvPr>
        </p:nvSpPr>
        <p:spPr/>
        <p:txBody>
          <a:bodyPr/>
          <a:lstStyle/>
          <a:p>
            <a:pPr>
              <a:buNone/>
            </a:pPr>
            <a:r>
              <a:rPr lang="de-DE" dirty="0" smtClean="0"/>
              <a:t>   Ursache der Texturstörung</a:t>
            </a:r>
          </a:p>
          <a:p>
            <a:pPr>
              <a:buNone/>
            </a:pPr>
            <a:endParaRPr lang="de-DE" dirty="0" smtClean="0"/>
          </a:p>
          <a:p>
            <a:pPr>
              <a:buFont typeface="Wingdings" pitchFamily="2" charset="2"/>
              <a:buChar char="Ø"/>
            </a:pPr>
            <a:r>
              <a:rPr lang="de-DE" dirty="0" smtClean="0"/>
              <a:t>Degeneration der Sehnenplatte („</a:t>
            </a:r>
            <a:r>
              <a:rPr lang="de-DE" dirty="0" err="1" smtClean="0"/>
              <a:t>Intrinsic</a:t>
            </a:r>
            <a:r>
              <a:rPr lang="de-DE" dirty="0" smtClean="0"/>
              <a:t>“)</a:t>
            </a:r>
          </a:p>
          <a:p>
            <a:pPr>
              <a:buFont typeface="Wingdings" pitchFamily="2" charset="2"/>
              <a:buChar char="Ø"/>
            </a:pPr>
            <a:r>
              <a:rPr lang="de-DE" dirty="0" smtClean="0"/>
              <a:t>Schultereckgelenksarthrose („</a:t>
            </a:r>
            <a:r>
              <a:rPr lang="de-DE" dirty="0" err="1" smtClean="0"/>
              <a:t>Extrinsic</a:t>
            </a:r>
            <a:r>
              <a:rPr lang="de-DE" dirty="0" smtClean="0"/>
              <a:t>“)</a:t>
            </a:r>
          </a:p>
          <a:p>
            <a:pPr>
              <a:buFont typeface="Wingdings" pitchFamily="2" charset="2"/>
              <a:buChar char="Ø"/>
            </a:pPr>
            <a:endParaRPr lang="de-DE"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Indizien</a:t>
            </a:r>
            <a:endParaRPr lang="de-DE" u="sng" dirty="0"/>
          </a:p>
        </p:txBody>
      </p:sp>
      <p:sp>
        <p:nvSpPr>
          <p:cNvPr id="3" name="Inhaltsplatzhalter 2"/>
          <p:cNvSpPr>
            <a:spLocks noGrp="1"/>
          </p:cNvSpPr>
          <p:nvPr>
            <p:ph idx="1"/>
          </p:nvPr>
        </p:nvSpPr>
        <p:spPr/>
        <p:txBody>
          <a:bodyPr/>
          <a:lstStyle/>
          <a:p>
            <a:r>
              <a:rPr lang="de-DE" dirty="0" smtClean="0"/>
              <a:t>Unfallereignis</a:t>
            </a:r>
          </a:p>
          <a:p>
            <a:r>
              <a:rPr lang="de-DE" dirty="0" smtClean="0"/>
              <a:t>Bildgebende Verfahren</a:t>
            </a:r>
          </a:p>
          <a:p>
            <a:r>
              <a:rPr lang="de-DE" dirty="0" smtClean="0"/>
              <a:t>Verhalten nach dem Ereignis</a:t>
            </a:r>
          </a:p>
          <a:p>
            <a:r>
              <a:rPr lang="de-DE" dirty="0" smtClean="0"/>
              <a:t>Vorgeschichte</a:t>
            </a:r>
          </a:p>
          <a:p>
            <a:r>
              <a:rPr lang="de-DE" dirty="0" smtClean="0"/>
              <a:t>Intraoperativer/</a:t>
            </a:r>
            <a:r>
              <a:rPr lang="de-DE" dirty="0" err="1" smtClean="0"/>
              <a:t>Feingeweblicher</a:t>
            </a:r>
            <a:r>
              <a:rPr lang="de-DE" dirty="0" smtClean="0"/>
              <a:t> Befund</a:t>
            </a:r>
            <a:endParaRPr lang="de-D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Indizien</a:t>
            </a:r>
            <a:endParaRPr lang="de-DE" u="sng" dirty="0"/>
          </a:p>
        </p:txBody>
      </p:sp>
      <p:sp>
        <p:nvSpPr>
          <p:cNvPr id="3" name="Inhaltsplatzhalter 2"/>
          <p:cNvSpPr>
            <a:spLocks noGrp="1"/>
          </p:cNvSpPr>
          <p:nvPr>
            <p:ph idx="1"/>
          </p:nvPr>
        </p:nvSpPr>
        <p:spPr/>
        <p:txBody>
          <a:bodyPr/>
          <a:lstStyle/>
          <a:p>
            <a:pPr>
              <a:buNone/>
            </a:pPr>
            <a:r>
              <a:rPr lang="de-DE" dirty="0" smtClean="0"/>
              <a:t>             Geeigneter Unfallhergang (Pro):</a:t>
            </a:r>
          </a:p>
          <a:p>
            <a:pPr>
              <a:buNone/>
            </a:pPr>
            <a:endParaRPr lang="de-DE" dirty="0" smtClean="0"/>
          </a:p>
          <a:p>
            <a:pPr>
              <a:buFont typeface="Wingdings" pitchFamily="2" charset="2"/>
              <a:buChar char="Ø"/>
            </a:pPr>
            <a:r>
              <a:rPr lang="de-DE" dirty="0" smtClean="0"/>
              <a:t>Luxation/Subluxation der Schulter</a:t>
            </a:r>
          </a:p>
          <a:p>
            <a:pPr>
              <a:buFont typeface="Wingdings" pitchFamily="2" charset="2"/>
              <a:buChar char="Ø"/>
            </a:pPr>
            <a:r>
              <a:rPr lang="de-DE" dirty="0" smtClean="0"/>
              <a:t>Treppensturz mit Hand am Geländer</a:t>
            </a:r>
          </a:p>
          <a:p>
            <a:pPr>
              <a:buFont typeface="Wingdings" pitchFamily="2" charset="2"/>
              <a:buChar char="Ø"/>
            </a:pPr>
            <a:r>
              <a:rPr lang="de-DE" dirty="0" smtClean="0"/>
              <a:t>Sturz auf die nach hinten ausgestreckte Hand</a:t>
            </a:r>
          </a:p>
          <a:p>
            <a:pPr>
              <a:buFont typeface="Wingdings" pitchFamily="2" charset="2"/>
              <a:buChar char="Ø"/>
            </a:pPr>
            <a:r>
              <a:rPr lang="de-DE" dirty="0" smtClean="0"/>
              <a:t>Abgeblockter </a:t>
            </a:r>
            <a:r>
              <a:rPr lang="de-DE" dirty="0" err="1" smtClean="0"/>
              <a:t>Wurfarm</a:t>
            </a:r>
            <a:r>
              <a:rPr lang="de-DE" dirty="0" smtClean="0"/>
              <a:t> im Ballsport</a:t>
            </a:r>
          </a:p>
          <a:p>
            <a:pPr>
              <a:buNone/>
            </a:pPr>
            <a:r>
              <a:rPr lang="de-DE" dirty="0" smtClean="0"/>
              <a:t>    (Grundsätzlich: Zugbelastung auf die Sehne)</a:t>
            </a:r>
          </a:p>
          <a:p>
            <a:pPr>
              <a:buFont typeface="Wingdings" pitchFamily="2" charset="2"/>
              <a:buChar char="Ø"/>
            </a:pPr>
            <a:endParaRPr lang="de-DE" dirty="0" smtClean="0"/>
          </a:p>
          <a:p>
            <a:pPr>
              <a:buNone/>
            </a:pPr>
            <a:endParaRPr lang="de-DE" dirty="0" smtClean="0"/>
          </a:p>
          <a:p>
            <a:pPr>
              <a:buFont typeface="Wingdings" pitchFamily="2" charset="2"/>
              <a:buChar char="Ø"/>
            </a:pPr>
            <a:endParaRPr lang="de-DE"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Indizien</a:t>
            </a:r>
            <a:endParaRPr lang="de-DE" u="sng" dirty="0"/>
          </a:p>
        </p:txBody>
      </p:sp>
      <p:sp>
        <p:nvSpPr>
          <p:cNvPr id="3" name="Inhaltsplatzhalter 2"/>
          <p:cNvSpPr>
            <a:spLocks noGrp="1"/>
          </p:cNvSpPr>
          <p:nvPr>
            <p:ph idx="1"/>
          </p:nvPr>
        </p:nvSpPr>
        <p:spPr/>
        <p:txBody>
          <a:bodyPr/>
          <a:lstStyle/>
          <a:p>
            <a:pPr>
              <a:buNone/>
            </a:pPr>
            <a:r>
              <a:rPr lang="de-DE" dirty="0" smtClean="0"/>
              <a:t> Ungeeigneter Unfallhergang (Kontra):</a:t>
            </a:r>
          </a:p>
          <a:p>
            <a:pPr>
              <a:buNone/>
            </a:pPr>
            <a:endParaRPr lang="de-DE" dirty="0" smtClean="0"/>
          </a:p>
          <a:p>
            <a:pPr algn="just">
              <a:buFont typeface="Wingdings" pitchFamily="2" charset="2"/>
              <a:buChar char="Ø"/>
            </a:pPr>
            <a:r>
              <a:rPr lang="de-DE" dirty="0" smtClean="0"/>
              <a:t>Willkürliches Anheben einer Last</a:t>
            </a:r>
          </a:p>
          <a:p>
            <a:pPr algn="just">
              <a:buFont typeface="Wingdings" pitchFamily="2" charset="2"/>
              <a:buChar char="Ø"/>
            </a:pPr>
            <a:r>
              <a:rPr lang="de-DE" dirty="0" smtClean="0"/>
              <a:t>Anprallverletzung der Schulter</a:t>
            </a:r>
          </a:p>
          <a:p>
            <a:pPr algn="just">
              <a:buFont typeface="Wingdings" pitchFamily="2" charset="2"/>
              <a:buChar char="Ø"/>
            </a:pPr>
            <a:r>
              <a:rPr lang="de-DE" dirty="0" smtClean="0"/>
              <a:t>Sturz auf den nach vorn ausgestreckten Arm</a:t>
            </a:r>
          </a:p>
          <a:p>
            <a:pPr algn="just">
              <a:buFont typeface="Wingdings" pitchFamily="2" charset="2"/>
              <a:buChar char="Ø"/>
            </a:pPr>
            <a:r>
              <a:rPr lang="de-DE" dirty="0" smtClean="0"/>
              <a:t>Sturz in den hervorgehobenen Arm</a:t>
            </a:r>
            <a:endParaRPr lang="de-DE"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Indizien</a:t>
            </a:r>
            <a:endParaRPr lang="de-DE" u="sng" dirty="0"/>
          </a:p>
        </p:txBody>
      </p:sp>
      <p:sp>
        <p:nvSpPr>
          <p:cNvPr id="3" name="Inhaltsplatzhalter 2"/>
          <p:cNvSpPr>
            <a:spLocks noGrp="1"/>
          </p:cNvSpPr>
          <p:nvPr>
            <p:ph idx="1"/>
          </p:nvPr>
        </p:nvSpPr>
        <p:spPr/>
        <p:txBody>
          <a:bodyPr/>
          <a:lstStyle/>
          <a:p>
            <a:pPr>
              <a:buNone/>
            </a:pPr>
            <a:r>
              <a:rPr lang="de-DE" dirty="0" smtClean="0"/>
              <a:t>         Bildgebende Verfahren</a:t>
            </a:r>
          </a:p>
          <a:p>
            <a:pPr>
              <a:buNone/>
            </a:pPr>
            <a:endParaRPr lang="de-DE" dirty="0" smtClean="0"/>
          </a:p>
          <a:p>
            <a:pPr>
              <a:buFont typeface="Wingdings" pitchFamily="2" charset="2"/>
              <a:buChar char="Ø"/>
            </a:pPr>
            <a:r>
              <a:rPr lang="de-DE" dirty="0" smtClean="0"/>
              <a:t> Nativ-Röntgenuntersuchung</a:t>
            </a:r>
          </a:p>
          <a:p>
            <a:pPr>
              <a:buFont typeface="Wingdings" pitchFamily="2" charset="2"/>
              <a:buChar char="Ø"/>
            </a:pPr>
            <a:r>
              <a:rPr lang="de-DE" dirty="0" smtClean="0"/>
              <a:t>Computertomographie</a:t>
            </a:r>
          </a:p>
          <a:p>
            <a:pPr>
              <a:buFont typeface="Wingdings" pitchFamily="2" charset="2"/>
              <a:buChar char="Ø"/>
            </a:pPr>
            <a:r>
              <a:rPr lang="de-DE" dirty="0" smtClean="0"/>
              <a:t>Kernspintomographie</a:t>
            </a:r>
          </a:p>
          <a:p>
            <a:pPr>
              <a:buFont typeface="Wingdings" pitchFamily="2" charset="2"/>
              <a:buChar char="Ø"/>
            </a:pPr>
            <a:r>
              <a:rPr lang="de-DE" dirty="0" smtClean="0"/>
              <a:t>Sonographie</a:t>
            </a:r>
            <a:endParaRPr lang="de-D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Problemstellung</a:t>
            </a:r>
            <a:endParaRPr lang="de-DE" u="sng" dirty="0"/>
          </a:p>
        </p:txBody>
      </p:sp>
      <p:sp>
        <p:nvSpPr>
          <p:cNvPr id="3" name="Inhaltsplatzhalter 2"/>
          <p:cNvSpPr>
            <a:spLocks noGrp="1"/>
          </p:cNvSpPr>
          <p:nvPr>
            <p:ph idx="1"/>
          </p:nvPr>
        </p:nvSpPr>
        <p:spPr/>
        <p:txBody>
          <a:bodyPr/>
          <a:lstStyle/>
          <a:p>
            <a:pPr>
              <a:buNone/>
            </a:pPr>
            <a:endParaRPr lang="de-DE" dirty="0" smtClean="0"/>
          </a:p>
          <a:p>
            <a:pPr>
              <a:buNone/>
            </a:pPr>
            <a:r>
              <a:rPr lang="de-DE" dirty="0" smtClean="0"/>
              <a:t>Problem 1:</a:t>
            </a:r>
          </a:p>
          <a:p>
            <a:pPr>
              <a:buNone/>
            </a:pPr>
            <a:r>
              <a:rPr lang="de-DE" dirty="0" smtClean="0"/>
              <a:t>Kann eine gesunde Sehne </a:t>
            </a:r>
            <a:r>
              <a:rPr lang="de-DE" dirty="0" err="1" smtClean="0"/>
              <a:t>reissen</a:t>
            </a:r>
            <a:r>
              <a:rPr lang="de-DE" dirty="0" smtClean="0"/>
              <a:t>?</a:t>
            </a:r>
          </a:p>
          <a:p>
            <a:pPr>
              <a:buNone/>
            </a:pPr>
            <a:endParaRPr lang="de-DE" dirty="0"/>
          </a:p>
          <a:p>
            <a:pPr>
              <a:buNone/>
            </a:pPr>
            <a:r>
              <a:rPr lang="de-DE" dirty="0" smtClean="0"/>
              <a:t>Antwort:</a:t>
            </a:r>
          </a:p>
          <a:p>
            <a:pPr>
              <a:buNone/>
            </a:pPr>
            <a:r>
              <a:rPr lang="de-DE" dirty="0" smtClean="0"/>
              <a:t>JA</a:t>
            </a:r>
            <a:endParaRPr lang="de-DE"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Indizien</a:t>
            </a:r>
            <a:endParaRPr lang="de-DE" u="sng" dirty="0"/>
          </a:p>
        </p:txBody>
      </p:sp>
      <p:sp>
        <p:nvSpPr>
          <p:cNvPr id="3" name="Inhaltsplatzhalter 2"/>
          <p:cNvSpPr>
            <a:spLocks noGrp="1"/>
          </p:cNvSpPr>
          <p:nvPr>
            <p:ph idx="1"/>
          </p:nvPr>
        </p:nvSpPr>
        <p:spPr/>
        <p:txBody>
          <a:bodyPr/>
          <a:lstStyle/>
          <a:p>
            <a:pPr>
              <a:buNone/>
            </a:pPr>
            <a:r>
              <a:rPr lang="de-DE" dirty="0" smtClean="0"/>
              <a:t>        Nativröntgenuntersuchung PRO</a:t>
            </a:r>
          </a:p>
          <a:p>
            <a:endParaRPr lang="de-DE" dirty="0" smtClean="0"/>
          </a:p>
          <a:p>
            <a:pPr>
              <a:buFont typeface="Wingdings" pitchFamily="2" charset="2"/>
              <a:buChar char="Ø"/>
            </a:pPr>
            <a:r>
              <a:rPr lang="de-DE" dirty="0" smtClean="0"/>
              <a:t>Luxation der Schulter</a:t>
            </a:r>
          </a:p>
          <a:p>
            <a:pPr>
              <a:buFont typeface="Wingdings" pitchFamily="2" charset="2"/>
              <a:buChar char="Ø"/>
            </a:pPr>
            <a:r>
              <a:rPr lang="de-DE" dirty="0" smtClean="0"/>
              <a:t> Knöcherne Läsion am Oberarmkopf</a:t>
            </a:r>
          </a:p>
          <a:p>
            <a:pPr>
              <a:buFont typeface="Wingdings" pitchFamily="2" charset="2"/>
              <a:buChar char="Ø"/>
            </a:pPr>
            <a:r>
              <a:rPr lang="de-DE" dirty="0" err="1" smtClean="0"/>
              <a:t>Bankart</a:t>
            </a:r>
            <a:r>
              <a:rPr lang="de-DE" dirty="0" smtClean="0"/>
              <a:t>-Läsion</a:t>
            </a:r>
          </a:p>
          <a:p>
            <a:pPr>
              <a:buFont typeface="Wingdings" pitchFamily="2" charset="2"/>
              <a:buChar char="Ø"/>
            </a:pPr>
            <a:r>
              <a:rPr lang="de-DE" dirty="0" smtClean="0"/>
              <a:t>Hill-Sachs-Läsion</a:t>
            </a:r>
          </a:p>
          <a:p>
            <a:pPr>
              <a:buFont typeface="Wingdings" pitchFamily="2" charset="2"/>
              <a:buChar char="Ø"/>
            </a:pPr>
            <a:r>
              <a:rPr lang="de-DE" dirty="0" smtClean="0"/>
              <a:t>Unauffälliges Röntgenbild</a:t>
            </a:r>
            <a:endParaRPr lang="de-DE"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Indizien</a:t>
            </a:r>
            <a:endParaRPr lang="de-DE" u="sng" dirty="0"/>
          </a:p>
        </p:txBody>
      </p:sp>
      <p:sp>
        <p:nvSpPr>
          <p:cNvPr id="3" name="Inhaltsplatzhalter 2"/>
          <p:cNvSpPr>
            <a:spLocks noGrp="1"/>
          </p:cNvSpPr>
          <p:nvPr>
            <p:ph idx="1"/>
          </p:nvPr>
        </p:nvSpPr>
        <p:spPr/>
        <p:txBody>
          <a:bodyPr/>
          <a:lstStyle/>
          <a:p>
            <a:pPr>
              <a:buNone/>
            </a:pPr>
            <a:r>
              <a:rPr lang="de-DE" dirty="0" smtClean="0"/>
              <a:t>                          Schulterluxation</a:t>
            </a:r>
            <a:endParaRPr lang="de-DE" dirty="0"/>
          </a:p>
        </p:txBody>
      </p:sp>
      <p:pic>
        <p:nvPicPr>
          <p:cNvPr id="3075" name="Picture 3" descr="F:\DCIM\100CANON\IMG_1140.JPG"/>
          <p:cNvPicPr>
            <a:picLocks noChangeAspect="1" noChangeArrowheads="1"/>
          </p:cNvPicPr>
          <p:nvPr/>
        </p:nvPicPr>
        <p:blipFill>
          <a:blip r:embed="rId3" cstate="print"/>
          <a:srcRect/>
          <a:stretch>
            <a:fillRect/>
          </a:stretch>
        </p:blipFill>
        <p:spPr bwMode="auto">
          <a:xfrm>
            <a:off x="2643174" y="2143116"/>
            <a:ext cx="3417570" cy="451231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Indizien</a:t>
            </a:r>
            <a:endParaRPr lang="de-DE" u="sng" dirty="0"/>
          </a:p>
        </p:txBody>
      </p:sp>
      <p:sp>
        <p:nvSpPr>
          <p:cNvPr id="3" name="Inhaltsplatzhalter 2"/>
          <p:cNvSpPr>
            <a:spLocks noGrp="1"/>
          </p:cNvSpPr>
          <p:nvPr>
            <p:ph idx="1"/>
          </p:nvPr>
        </p:nvSpPr>
        <p:spPr/>
        <p:txBody>
          <a:bodyPr/>
          <a:lstStyle/>
          <a:p>
            <a:pPr>
              <a:buNone/>
            </a:pPr>
            <a:r>
              <a:rPr lang="de-DE" dirty="0" smtClean="0"/>
              <a:t>   Knöcherne Läsion am Oberarmkopf</a:t>
            </a:r>
            <a:endParaRPr lang="de-DE" dirty="0"/>
          </a:p>
        </p:txBody>
      </p:sp>
      <p:pic>
        <p:nvPicPr>
          <p:cNvPr id="9218" name="Picture 2" descr="F:\DCIM\100CANON\IMG_1141.JPG"/>
          <p:cNvPicPr>
            <a:picLocks noChangeAspect="1" noChangeArrowheads="1"/>
          </p:cNvPicPr>
          <p:nvPr/>
        </p:nvPicPr>
        <p:blipFill>
          <a:blip r:embed="rId3" cstate="print"/>
          <a:srcRect/>
          <a:stretch>
            <a:fillRect/>
          </a:stretch>
        </p:blipFill>
        <p:spPr bwMode="auto">
          <a:xfrm>
            <a:off x="2928926" y="2345999"/>
            <a:ext cx="3000396" cy="387826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Indizien</a:t>
            </a:r>
            <a:endParaRPr lang="de-DE" u="sng" dirty="0"/>
          </a:p>
        </p:txBody>
      </p:sp>
      <p:sp>
        <p:nvSpPr>
          <p:cNvPr id="3" name="Inhaltsplatzhalter 2"/>
          <p:cNvSpPr>
            <a:spLocks noGrp="1"/>
          </p:cNvSpPr>
          <p:nvPr>
            <p:ph idx="1"/>
          </p:nvPr>
        </p:nvSpPr>
        <p:spPr/>
        <p:txBody>
          <a:bodyPr/>
          <a:lstStyle/>
          <a:p>
            <a:pPr>
              <a:buNone/>
            </a:pPr>
            <a:r>
              <a:rPr lang="de-DE" dirty="0" smtClean="0"/>
              <a:t>                            </a:t>
            </a:r>
            <a:r>
              <a:rPr lang="de-DE" dirty="0" err="1" smtClean="0"/>
              <a:t>Bankart</a:t>
            </a:r>
            <a:r>
              <a:rPr lang="de-DE" dirty="0" smtClean="0"/>
              <a:t>-Läsion</a:t>
            </a:r>
            <a:endParaRPr lang="de-DE" dirty="0"/>
          </a:p>
        </p:txBody>
      </p:sp>
      <p:pic>
        <p:nvPicPr>
          <p:cNvPr id="4" name="Picture 2" descr="F:\DCIM\100CANON\IMG_1141.JPG"/>
          <p:cNvPicPr>
            <a:picLocks noChangeAspect="1" noChangeArrowheads="1"/>
          </p:cNvPicPr>
          <p:nvPr/>
        </p:nvPicPr>
        <p:blipFill>
          <a:blip r:embed="rId3" cstate="print"/>
          <a:srcRect/>
          <a:stretch>
            <a:fillRect/>
          </a:stretch>
        </p:blipFill>
        <p:spPr bwMode="auto">
          <a:xfrm>
            <a:off x="2928926" y="2345999"/>
            <a:ext cx="3000396" cy="387826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Indizien</a:t>
            </a:r>
            <a:endParaRPr lang="de-DE" u="sng" dirty="0"/>
          </a:p>
        </p:txBody>
      </p:sp>
      <p:sp>
        <p:nvSpPr>
          <p:cNvPr id="3" name="Inhaltsplatzhalter 2"/>
          <p:cNvSpPr>
            <a:spLocks noGrp="1"/>
          </p:cNvSpPr>
          <p:nvPr>
            <p:ph idx="1"/>
          </p:nvPr>
        </p:nvSpPr>
        <p:spPr/>
        <p:txBody>
          <a:bodyPr/>
          <a:lstStyle/>
          <a:p>
            <a:pPr>
              <a:buNone/>
            </a:pPr>
            <a:r>
              <a:rPr lang="de-DE" dirty="0" smtClean="0"/>
              <a:t>                      Hill-Sachs-Defekt</a:t>
            </a:r>
            <a:endParaRPr lang="de-DE" dirty="0"/>
          </a:p>
        </p:txBody>
      </p:sp>
      <p:pic>
        <p:nvPicPr>
          <p:cNvPr id="4098" name="Picture 2" descr="F:\DCIM\100CANON\IMG_1139.JPG"/>
          <p:cNvPicPr>
            <a:picLocks noChangeAspect="1" noChangeArrowheads="1"/>
          </p:cNvPicPr>
          <p:nvPr/>
        </p:nvPicPr>
        <p:blipFill>
          <a:blip r:embed="rId3" cstate="print"/>
          <a:srcRect/>
          <a:stretch>
            <a:fillRect/>
          </a:stretch>
        </p:blipFill>
        <p:spPr bwMode="auto">
          <a:xfrm>
            <a:off x="2500298" y="2357430"/>
            <a:ext cx="3051810" cy="3556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Indizien</a:t>
            </a:r>
            <a:endParaRPr lang="de-DE" u="sng" dirty="0"/>
          </a:p>
        </p:txBody>
      </p:sp>
      <p:sp>
        <p:nvSpPr>
          <p:cNvPr id="3" name="Inhaltsplatzhalter 2"/>
          <p:cNvSpPr>
            <a:spLocks noGrp="1"/>
          </p:cNvSpPr>
          <p:nvPr>
            <p:ph idx="1"/>
          </p:nvPr>
        </p:nvSpPr>
        <p:spPr/>
        <p:txBody>
          <a:bodyPr/>
          <a:lstStyle/>
          <a:p>
            <a:pPr>
              <a:buNone/>
            </a:pPr>
            <a:r>
              <a:rPr lang="de-DE" dirty="0" smtClean="0"/>
              <a:t> Nativröntgenuntersuchung   KONTRA</a:t>
            </a:r>
          </a:p>
          <a:p>
            <a:pPr>
              <a:buNone/>
            </a:pPr>
            <a:endParaRPr lang="de-DE" dirty="0" smtClean="0"/>
          </a:p>
          <a:p>
            <a:pPr>
              <a:buFont typeface="Wingdings" pitchFamily="2" charset="2"/>
              <a:buChar char="Ø"/>
            </a:pPr>
            <a:r>
              <a:rPr lang="de-DE" dirty="0" smtClean="0"/>
              <a:t>Schultereckgelenksarthrose</a:t>
            </a:r>
          </a:p>
          <a:p>
            <a:pPr>
              <a:buFont typeface="Wingdings" pitchFamily="2" charset="2"/>
              <a:buChar char="Ø"/>
            </a:pPr>
            <a:r>
              <a:rPr lang="de-DE" dirty="0" smtClean="0"/>
              <a:t>Verkalkungen der </a:t>
            </a:r>
            <a:r>
              <a:rPr lang="de-DE" smtClean="0"/>
              <a:t>Supraspinatussehne</a:t>
            </a:r>
            <a:endParaRPr lang="de-DE" dirty="0" smtClean="0"/>
          </a:p>
          <a:p>
            <a:pPr>
              <a:buFont typeface="Wingdings" pitchFamily="2" charset="2"/>
              <a:buChar char="Ø"/>
            </a:pPr>
            <a:r>
              <a:rPr lang="de-DE" dirty="0" smtClean="0"/>
              <a:t>Oberarmkopfhochstand</a:t>
            </a:r>
          </a:p>
          <a:p>
            <a:pPr>
              <a:buFont typeface="Wingdings" pitchFamily="2" charset="2"/>
              <a:buChar char="Ø"/>
            </a:pPr>
            <a:r>
              <a:rPr lang="de-DE" dirty="0" smtClean="0"/>
              <a:t>Schulterarthrose</a:t>
            </a:r>
          </a:p>
          <a:p>
            <a:pPr>
              <a:buFont typeface="Wingdings" pitchFamily="2" charset="2"/>
              <a:buChar char="Ø"/>
            </a:pPr>
            <a:r>
              <a:rPr lang="de-DE" dirty="0" smtClean="0"/>
              <a:t>Knochenzysten am </a:t>
            </a:r>
            <a:r>
              <a:rPr lang="de-DE" dirty="0" err="1" smtClean="0"/>
              <a:t>Grossen</a:t>
            </a:r>
            <a:r>
              <a:rPr lang="de-DE" dirty="0" smtClean="0"/>
              <a:t> Rollhöcker</a:t>
            </a:r>
          </a:p>
          <a:p>
            <a:pPr>
              <a:buFont typeface="Wingdings" pitchFamily="2" charset="2"/>
              <a:buChar char="Ø"/>
            </a:pPr>
            <a:endParaRPr lang="de-DE"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Indizien</a:t>
            </a:r>
            <a:endParaRPr lang="de-DE" u="sng" dirty="0"/>
          </a:p>
        </p:txBody>
      </p:sp>
      <p:sp>
        <p:nvSpPr>
          <p:cNvPr id="3" name="Inhaltsplatzhalter 2"/>
          <p:cNvSpPr>
            <a:spLocks noGrp="1"/>
          </p:cNvSpPr>
          <p:nvPr>
            <p:ph idx="1"/>
          </p:nvPr>
        </p:nvSpPr>
        <p:spPr/>
        <p:txBody>
          <a:bodyPr/>
          <a:lstStyle/>
          <a:p>
            <a:pPr>
              <a:buNone/>
            </a:pPr>
            <a:r>
              <a:rPr lang="de-DE" dirty="0" smtClean="0"/>
              <a:t>                   Schultereckgelenksarthrose</a:t>
            </a:r>
            <a:endParaRPr lang="de-DE" dirty="0"/>
          </a:p>
        </p:txBody>
      </p:sp>
      <p:pic>
        <p:nvPicPr>
          <p:cNvPr id="1026" name="Picture 2" descr="G:\DCIM\100CANON\IMG_1127.JPG"/>
          <p:cNvPicPr>
            <a:picLocks noChangeAspect="1" noChangeArrowheads="1"/>
          </p:cNvPicPr>
          <p:nvPr/>
        </p:nvPicPr>
        <p:blipFill>
          <a:blip r:embed="rId3" cstate="print"/>
          <a:srcRect/>
          <a:stretch>
            <a:fillRect/>
          </a:stretch>
        </p:blipFill>
        <p:spPr bwMode="auto">
          <a:xfrm>
            <a:off x="3071802" y="2428868"/>
            <a:ext cx="2643206" cy="3694898"/>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Indizien</a:t>
            </a:r>
            <a:endParaRPr lang="de-DE" u="sng" dirty="0"/>
          </a:p>
        </p:txBody>
      </p:sp>
      <p:sp>
        <p:nvSpPr>
          <p:cNvPr id="3" name="Textplatzhalter 2"/>
          <p:cNvSpPr>
            <a:spLocks noGrp="1"/>
          </p:cNvSpPr>
          <p:nvPr>
            <p:ph type="body" idx="1"/>
          </p:nvPr>
        </p:nvSpPr>
        <p:spPr>
          <a:xfrm>
            <a:off x="457200" y="1535113"/>
            <a:ext cx="6900882" cy="639762"/>
          </a:xfrm>
        </p:spPr>
        <p:txBody>
          <a:bodyPr>
            <a:normAutofit/>
          </a:bodyPr>
          <a:lstStyle/>
          <a:p>
            <a:r>
              <a:rPr lang="de-DE" dirty="0" smtClean="0"/>
              <a:t>                 Verkalkungen  der </a:t>
            </a:r>
            <a:r>
              <a:rPr lang="de-DE" dirty="0" err="1" smtClean="0"/>
              <a:t>Supraspinatussehne</a:t>
            </a:r>
            <a:endParaRPr lang="de-DE" dirty="0"/>
          </a:p>
        </p:txBody>
      </p:sp>
      <p:sp>
        <p:nvSpPr>
          <p:cNvPr id="5" name="Textplatzhalter 4"/>
          <p:cNvSpPr>
            <a:spLocks noGrp="1"/>
          </p:cNvSpPr>
          <p:nvPr>
            <p:ph type="body" sz="quarter" idx="3"/>
          </p:nvPr>
        </p:nvSpPr>
        <p:spPr>
          <a:xfrm flipH="1">
            <a:off x="4599306" y="1535113"/>
            <a:ext cx="45719" cy="45719"/>
          </a:xfrm>
        </p:spPr>
        <p:txBody>
          <a:bodyPr>
            <a:normAutofit fontScale="25000" lnSpcReduction="20000"/>
          </a:bodyPr>
          <a:lstStyle/>
          <a:p>
            <a:endParaRPr lang="de-DE" dirty="0"/>
          </a:p>
        </p:txBody>
      </p:sp>
      <p:pic>
        <p:nvPicPr>
          <p:cNvPr id="7" name="Picture 2" descr="G:\DCIM\100CANON\IMG_1142.JPG"/>
          <p:cNvPicPr>
            <a:picLocks noGrp="1" noChangeAspect="1" noChangeArrowheads="1"/>
          </p:cNvPicPr>
          <p:nvPr>
            <p:ph sz="half" idx="2"/>
          </p:nvPr>
        </p:nvPicPr>
        <p:blipFill>
          <a:blip r:embed="rId3" cstate="print"/>
          <a:srcRect/>
          <a:stretch>
            <a:fillRect/>
          </a:stretch>
        </p:blipFill>
        <p:spPr bwMode="auto">
          <a:xfrm>
            <a:off x="2357422" y="2143116"/>
            <a:ext cx="3932427" cy="3951288"/>
          </a:xfrm>
          <a:prstGeom prst="rect">
            <a:avLst/>
          </a:prstGeom>
          <a:noFill/>
        </p:spPr>
      </p:pic>
      <p:sp>
        <p:nvSpPr>
          <p:cNvPr id="9" name="Inhaltsplatzhalter 8"/>
          <p:cNvSpPr>
            <a:spLocks noGrp="1"/>
          </p:cNvSpPr>
          <p:nvPr>
            <p:ph sz="quarter" idx="4"/>
          </p:nvPr>
        </p:nvSpPr>
        <p:spPr>
          <a:xfrm flipH="1">
            <a:off x="9144000" y="6191560"/>
            <a:ext cx="45719" cy="45719"/>
          </a:xfrm>
        </p:spPr>
        <p:txBody>
          <a:bodyPr>
            <a:normAutofit fontScale="25000" lnSpcReduction="20000"/>
          </a:bodyPr>
          <a:lstStyle/>
          <a:p>
            <a:endParaRPr lang="de-DE"/>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Indizien</a:t>
            </a:r>
            <a:endParaRPr lang="de-DE" u="sng" dirty="0"/>
          </a:p>
        </p:txBody>
      </p:sp>
      <p:sp>
        <p:nvSpPr>
          <p:cNvPr id="3" name="Textplatzhalter 2"/>
          <p:cNvSpPr>
            <a:spLocks noGrp="1"/>
          </p:cNvSpPr>
          <p:nvPr>
            <p:ph type="body" idx="1"/>
          </p:nvPr>
        </p:nvSpPr>
        <p:spPr/>
        <p:txBody>
          <a:bodyPr>
            <a:normAutofit/>
          </a:bodyPr>
          <a:lstStyle/>
          <a:p>
            <a:r>
              <a:rPr lang="de-DE" dirty="0" err="1" smtClean="0"/>
              <a:t>Acromiohumeraler</a:t>
            </a:r>
            <a:r>
              <a:rPr lang="de-DE" dirty="0" smtClean="0"/>
              <a:t> Abstand</a:t>
            </a:r>
            <a:endParaRPr lang="de-DE" dirty="0"/>
          </a:p>
        </p:txBody>
      </p:sp>
      <p:sp>
        <p:nvSpPr>
          <p:cNvPr id="5" name="Textplatzhalter 4"/>
          <p:cNvSpPr>
            <a:spLocks noGrp="1"/>
          </p:cNvSpPr>
          <p:nvPr>
            <p:ph type="body" sz="quarter" idx="3"/>
          </p:nvPr>
        </p:nvSpPr>
        <p:spPr/>
        <p:txBody>
          <a:bodyPr/>
          <a:lstStyle/>
          <a:p>
            <a:r>
              <a:rPr lang="de-DE" dirty="0" smtClean="0"/>
              <a:t>Oberarmkopfhochstand</a:t>
            </a:r>
            <a:endParaRPr lang="de-DE" dirty="0"/>
          </a:p>
        </p:txBody>
      </p:sp>
      <p:pic>
        <p:nvPicPr>
          <p:cNvPr id="5122" name="Picture 2" descr="F:\DCIM\100CANON\IMG_1137.JPG"/>
          <p:cNvPicPr>
            <a:picLocks noGrp="1" noChangeAspect="1" noChangeArrowheads="1"/>
          </p:cNvPicPr>
          <p:nvPr>
            <p:ph sz="quarter" idx="4"/>
          </p:nvPr>
        </p:nvPicPr>
        <p:blipFill>
          <a:blip r:embed="rId3" cstate="print"/>
          <a:srcRect/>
          <a:stretch>
            <a:fillRect/>
          </a:stretch>
        </p:blipFill>
        <p:spPr bwMode="auto">
          <a:xfrm>
            <a:off x="5176272" y="2174875"/>
            <a:ext cx="2979280" cy="3951288"/>
          </a:xfrm>
          <a:prstGeom prst="rect">
            <a:avLst/>
          </a:prstGeom>
          <a:noFill/>
        </p:spPr>
      </p:pic>
      <p:pic>
        <p:nvPicPr>
          <p:cNvPr id="5123" name="Picture 3" descr="F:\DCIM\100CANON\IMG_1138.JPG"/>
          <p:cNvPicPr>
            <a:picLocks noGrp="1" noChangeAspect="1" noChangeArrowheads="1"/>
          </p:cNvPicPr>
          <p:nvPr>
            <p:ph sz="half" idx="2"/>
          </p:nvPr>
        </p:nvPicPr>
        <p:blipFill>
          <a:blip r:embed="rId4" cstate="print"/>
          <a:srcRect/>
          <a:stretch>
            <a:fillRect/>
          </a:stretch>
        </p:blipFill>
        <p:spPr bwMode="auto">
          <a:xfrm>
            <a:off x="457200" y="2229945"/>
            <a:ext cx="4040188" cy="3841147"/>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Indizien</a:t>
            </a:r>
            <a:endParaRPr lang="de-DE" u="sng" dirty="0"/>
          </a:p>
        </p:txBody>
      </p:sp>
      <p:sp>
        <p:nvSpPr>
          <p:cNvPr id="3" name="Inhaltsplatzhalter 2"/>
          <p:cNvSpPr>
            <a:spLocks noGrp="1"/>
          </p:cNvSpPr>
          <p:nvPr>
            <p:ph idx="1"/>
          </p:nvPr>
        </p:nvSpPr>
        <p:spPr/>
        <p:txBody>
          <a:bodyPr/>
          <a:lstStyle/>
          <a:p>
            <a:pPr>
              <a:buNone/>
            </a:pPr>
            <a:r>
              <a:rPr lang="de-DE" dirty="0" smtClean="0"/>
              <a:t>                            Schulterarthrose</a:t>
            </a:r>
            <a:endParaRPr lang="de-DE" dirty="0"/>
          </a:p>
        </p:txBody>
      </p:sp>
      <p:pic>
        <p:nvPicPr>
          <p:cNvPr id="2050" name="Picture 2" descr="G:\DCIM\100CANON\IMG_1137.JPG"/>
          <p:cNvPicPr>
            <a:picLocks noChangeAspect="1" noChangeArrowheads="1"/>
          </p:cNvPicPr>
          <p:nvPr/>
        </p:nvPicPr>
        <p:blipFill>
          <a:blip r:embed="rId3" cstate="print"/>
          <a:srcRect/>
          <a:stretch>
            <a:fillRect/>
          </a:stretch>
        </p:blipFill>
        <p:spPr bwMode="auto">
          <a:xfrm>
            <a:off x="2857488" y="2357430"/>
            <a:ext cx="3214710" cy="426352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Problemstellung</a:t>
            </a:r>
            <a:endParaRPr lang="de-DE" u="sng" dirty="0"/>
          </a:p>
        </p:txBody>
      </p:sp>
      <p:sp>
        <p:nvSpPr>
          <p:cNvPr id="3" name="Inhaltsplatzhalter 2"/>
          <p:cNvSpPr>
            <a:spLocks noGrp="1"/>
          </p:cNvSpPr>
          <p:nvPr>
            <p:ph idx="1"/>
          </p:nvPr>
        </p:nvSpPr>
        <p:spPr/>
        <p:txBody>
          <a:bodyPr/>
          <a:lstStyle/>
          <a:p>
            <a:pPr>
              <a:buNone/>
            </a:pPr>
            <a:endParaRPr lang="de-DE" dirty="0" smtClean="0"/>
          </a:p>
          <a:p>
            <a:pPr>
              <a:buNone/>
            </a:pPr>
            <a:r>
              <a:rPr lang="de-DE" dirty="0" smtClean="0"/>
              <a:t>Aber:</a:t>
            </a:r>
            <a:endParaRPr lang="de-DE" dirty="0"/>
          </a:p>
          <a:p>
            <a:pPr>
              <a:buNone/>
            </a:pPr>
            <a:endParaRPr lang="de-DE" dirty="0"/>
          </a:p>
          <a:p>
            <a:pPr>
              <a:buNone/>
            </a:pPr>
            <a:r>
              <a:rPr lang="de-DE" dirty="0" smtClean="0"/>
              <a:t>Eine Sehne </a:t>
            </a:r>
            <a:r>
              <a:rPr lang="de-DE" dirty="0" err="1" smtClean="0"/>
              <a:t>reisst</a:t>
            </a:r>
            <a:r>
              <a:rPr lang="de-DE" dirty="0" smtClean="0"/>
              <a:t> nur unter Zugbelastung </a:t>
            </a:r>
            <a:endParaRPr lang="de-DE"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Indizien</a:t>
            </a:r>
            <a:endParaRPr lang="de-DE" u="sng" dirty="0"/>
          </a:p>
        </p:txBody>
      </p:sp>
      <p:sp>
        <p:nvSpPr>
          <p:cNvPr id="3" name="Inhaltsplatzhalter 2"/>
          <p:cNvSpPr>
            <a:spLocks noGrp="1"/>
          </p:cNvSpPr>
          <p:nvPr>
            <p:ph idx="1"/>
          </p:nvPr>
        </p:nvSpPr>
        <p:spPr/>
        <p:txBody>
          <a:bodyPr/>
          <a:lstStyle/>
          <a:p>
            <a:pPr>
              <a:buNone/>
            </a:pPr>
            <a:r>
              <a:rPr lang="de-DE" dirty="0" smtClean="0"/>
              <a:t>   Kernspintomographie  PRO</a:t>
            </a:r>
          </a:p>
          <a:p>
            <a:pPr>
              <a:buNone/>
            </a:pPr>
            <a:endParaRPr lang="de-DE" dirty="0" smtClean="0"/>
          </a:p>
          <a:p>
            <a:pPr>
              <a:buFont typeface="Wingdings" pitchFamily="2" charset="2"/>
              <a:buChar char="Ø"/>
            </a:pPr>
            <a:r>
              <a:rPr lang="de-DE" dirty="0" smtClean="0"/>
              <a:t>Frischer Riss der </a:t>
            </a:r>
            <a:r>
              <a:rPr lang="de-DE" dirty="0" err="1" smtClean="0"/>
              <a:t>Infraspinatussehne</a:t>
            </a:r>
            <a:r>
              <a:rPr lang="de-DE" dirty="0" smtClean="0"/>
              <a:t> und/oder</a:t>
            </a:r>
          </a:p>
          <a:p>
            <a:pPr>
              <a:buNone/>
            </a:pPr>
            <a:r>
              <a:rPr lang="de-DE" dirty="0" smtClean="0"/>
              <a:t>    </a:t>
            </a:r>
            <a:r>
              <a:rPr lang="de-DE" dirty="0" err="1" smtClean="0"/>
              <a:t>Subscapularissehne</a:t>
            </a:r>
            <a:r>
              <a:rPr lang="de-DE" dirty="0" smtClean="0"/>
              <a:t> ggf. </a:t>
            </a:r>
            <a:r>
              <a:rPr lang="de-DE" dirty="0" err="1" smtClean="0"/>
              <a:t>Supraspinatussehne</a:t>
            </a:r>
            <a:endParaRPr lang="de-DE" dirty="0" smtClean="0"/>
          </a:p>
          <a:p>
            <a:pPr>
              <a:buFont typeface="Wingdings" pitchFamily="2" charset="2"/>
              <a:buChar char="Ø"/>
            </a:pPr>
            <a:r>
              <a:rPr lang="de-DE" dirty="0" smtClean="0"/>
              <a:t>Bluterguss im Gelenk/Schleimbeutel</a:t>
            </a:r>
          </a:p>
          <a:p>
            <a:pPr>
              <a:buFont typeface="Wingdings" pitchFamily="2" charset="2"/>
              <a:buChar char="Ø"/>
            </a:pPr>
            <a:r>
              <a:rPr lang="de-DE" dirty="0" smtClean="0"/>
              <a:t>Keine degenerativen Veränderungen</a:t>
            </a:r>
          </a:p>
          <a:p>
            <a:pPr>
              <a:buFont typeface="Wingdings" pitchFamily="2" charset="2"/>
              <a:buChar char="Ø"/>
            </a:pPr>
            <a:r>
              <a:rPr lang="de-DE" dirty="0" smtClean="0"/>
              <a:t>Keine Schultereckgelenksarthrose</a:t>
            </a:r>
          </a:p>
          <a:p>
            <a:pPr>
              <a:buNone/>
            </a:pPr>
            <a:endParaRPr lang="de-DE" dirty="0" smtClean="0"/>
          </a:p>
          <a:p>
            <a:pPr>
              <a:buFont typeface="Wingdings" pitchFamily="2" charset="2"/>
              <a:buChar char="Ø"/>
            </a:pPr>
            <a:endParaRPr lang="de-DE"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Indizien </a:t>
            </a:r>
            <a:endParaRPr lang="de-DE" u="sng" dirty="0"/>
          </a:p>
        </p:txBody>
      </p:sp>
      <p:sp>
        <p:nvSpPr>
          <p:cNvPr id="3" name="Inhaltsplatzhalter 2"/>
          <p:cNvSpPr>
            <a:spLocks noGrp="1"/>
          </p:cNvSpPr>
          <p:nvPr>
            <p:ph idx="1"/>
          </p:nvPr>
        </p:nvSpPr>
        <p:spPr/>
        <p:txBody>
          <a:bodyPr/>
          <a:lstStyle/>
          <a:p>
            <a:pPr>
              <a:buNone/>
            </a:pPr>
            <a:r>
              <a:rPr lang="de-DE" dirty="0" smtClean="0"/>
              <a:t>  Frischer Riss der RM im </a:t>
            </a:r>
            <a:r>
              <a:rPr lang="de-DE" dirty="0" err="1" smtClean="0"/>
              <a:t>Kernspintomogramm</a:t>
            </a:r>
            <a:endParaRPr lang="de-DE" dirty="0"/>
          </a:p>
        </p:txBody>
      </p:sp>
      <p:pic>
        <p:nvPicPr>
          <p:cNvPr id="6146" name="Picture 2" descr="F:\DCIM\100CANON\IMG_1134.JPG"/>
          <p:cNvPicPr>
            <a:picLocks noChangeAspect="1" noChangeArrowheads="1"/>
          </p:cNvPicPr>
          <p:nvPr/>
        </p:nvPicPr>
        <p:blipFill>
          <a:blip r:embed="rId3" cstate="print"/>
          <a:srcRect/>
          <a:stretch>
            <a:fillRect/>
          </a:stretch>
        </p:blipFill>
        <p:spPr bwMode="auto">
          <a:xfrm>
            <a:off x="3071802" y="2219561"/>
            <a:ext cx="3143272" cy="4009875"/>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Indizien</a:t>
            </a:r>
            <a:endParaRPr lang="de-DE" u="sng" dirty="0"/>
          </a:p>
        </p:txBody>
      </p:sp>
      <p:sp>
        <p:nvSpPr>
          <p:cNvPr id="3" name="Inhaltsplatzhalter 2"/>
          <p:cNvSpPr>
            <a:spLocks noGrp="1"/>
          </p:cNvSpPr>
          <p:nvPr>
            <p:ph idx="1"/>
          </p:nvPr>
        </p:nvSpPr>
        <p:spPr/>
        <p:txBody>
          <a:bodyPr/>
          <a:lstStyle/>
          <a:p>
            <a:pPr>
              <a:buNone/>
            </a:pPr>
            <a:r>
              <a:rPr lang="de-DE" dirty="0" smtClean="0"/>
              <a:t>Kernspintomographie  KONTRA</a:t>
            </a:r>
          </a:p>
          <a:p>
            <a:pPr>
              <a:buNone/>
            </a:pPr>
            <a:endParaRPr lang="de-DE" dirty="0" smtClean="0"/>
          </a:p>
          <a:p>
            <a:pPr>
              <a:buFont typeface="Wingdings" pitchFamily="2" charset="2"/>
              <a:buChar char="Ø"/>
            </a:pPr>
            <a:r>
              <a:rPr lang="de-DE" dirty="0" smtClean="0"/>
              <a:t>Retraktion der Sehnen</a:t>
            </a:r>
          </a:p>
          <a:p>
            <a:pPr>
              <a:buFont typeface="Wingdings" pitchFamily="2" charset="2"/>
              <a:buChar char="Ø"/>
            </a:pPr>
            <a:r>
              <a:rPr lang="de-DE" dirty="0" smtClean="0"/>
              <a:t>Fettiger Umbau der Muskulatur</a:t>
            </a:r>
          </a:p>
          <a:p>
            <a:pPr>
              <a:buFont typeface="Wingdings" pitchFamily="2" charset="2"/>
              <a:buChar char="Ø"/>
            </a:pPr>
            <a:r>
              <a:rPr lang="de-DE" dirty="0" smtClean="0"/>
              <a:t>Schultereckgelenksarthrose</a:t>
            </a:r>
          </a:p>
          <a:p>
            <a:pPr>
              <a:buFont typeface="Wingdings" pitchFamily="2" charset="2"/>
              <a:buChar char="Ø"/>
            </a:pPr>
            <a:endParaRPr lang="de-DE"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Indizien</a:t>
            </a:r>
            <a:endParaRPr lang="de-DE" u="sng" dirty="0"/>
          </a:p>
        </p:txBody>
      </p:sp>
      <p:sp>
        <p:nvSpPr>
          <p:cNvPr id="3" name="Inhaltsplatzhalter 2"/>
          <p:cNvSpPr>
            <a:spLocks noGrp="1"/>
          </p:cNvSpPr>
          <p:nvPr>
            <p:ph idx="1"/>
          </p:nvPr>
        </p:nvSpPr>
        <p:spPr/>
        <p:txBody>
          <a:bodyPr/>
          <a:lstStyle/>
          <a:p>
            <a:pPr>
              <a:buNone/>
            </a:pPr>
            <a:r>
              <a:rPr lang="de-DE" dirty="0" smtClean="0"/>
              <a:t>    Sehnenretraktion/fettige Degeneration im Kernspin</a:t>
            </a:r>
            <a:endParaRPr lang="de-DE" dirty="0"/>
          </a:p>
        </p:txBody>
      </p:sp>
      <p:pic>
        <p:nvPicPr>
          <p:cNvPr id="7170" name="Picture 2" descr="F:\DCIM\100CANON\IMG_1136.JPG"/>
          <p:cNvPicPr>
            <a:picLocks noChangeAspect="1" noChangeArrowheads="1"/>
          </p:cNvPicPr>
          <p:nvPr/>
        </p:nvPicPr>
        <p:blipFill>
          <a:blip r:embed="rId3" cstate="print"/>
          <a:srcRect/>
          <a:stretch>
            <a:fillRect/>
          </a:stretch>
        </p:blipFill>
        <p:spPr bwMode="auto">
          <a:xfrm>
            <a:off x="3000364" y="2404744"/>
            <a:ext cx="3714776" cy="3819844"/>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Indizien</a:t>
            </a:r>
            <a:endParaRPr lang="de-DE" u="sng" dirty="0"/>
          </a:p>
        </p:txBody>
      </p:sp>
      <p:sp>
        <p:nvSpPr>
          <p:cNvPr id="3" name="Inhaltsplatzhalter 2"/>
          <p:cNvSpPr>
            <a:spLocks noGrp="1"/>
          </p:cNvSpPr>
          <p:nvPr>
            <p:ph idx="1"/>
          </p:nvPr>
        </p:nvSpPr>
        <p:spPr/>
        <p:txBody>
          <a:bodyPr/>
          <a:lstStyle/>
          <a:p>
            <a:pPr>
              <a:buNone/>
            </a:pPr>
            <a:r>
              <a:rPr lang="de-DE" dirty="0" smtClean="0"/>
              <a:t>  Schultereckgelenksarthrose im Kernspin</a:t>
            </a:r>
            <a:endParaRPr lang="de-DE" dirty="0"/>
          </a:p>
        </p:txBody>
      </p:sp>
      <p:pic>
        <p:nvPicPr>
          <p:cNvPr id="8194" name="Picture 2" descr="F:\DCIM\100CANON\IMG_1135.JPG"/>
          <p:cNvPicPr>
            <a:picLocks noChangeAspect="1" noChangeArrowheads="1"/>
          </p:cNvPicPr>
          <p:nvPr/>
        </p:nvPicPr>
        <p:blipFill>
          <a:blip r:embed="rId3" cstate="print"/>
          <a:srcRect/>
          <a:stretch>
            <a:fillRect/>
          </a:stretch>
        </p:blipFill>
        <p:spPr bwMode="auto">
          <a:xfrm>
            <a:off x="2428860" y="2214554"/>
            <a:ext cx="3714776" cy="3825575"/>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Algorithmus der Bemessung</a:t>
            </a:r>
            <a:endParaRPr lang="de-DE" u="sng" dirty="0"/>
          </a:p>
        </p:txBody>
      </p:sp>
      <p:sp>
        <p:nvSpPr>
          <p:cNvPr id="3" name="Inhaltsplatzhalter 2"/>
          <p:cNvSpPr>
            <a:spLocks noGrp="1"/>
          </p:cNvSpPr>
          <p:nvPr>
            <p:ph idx="1"/>
          </p:nvPr>
        </p:nvSpPr>
        <p:spPr/>
        <p:txBody>
          <a:bodyPr/>
          <a:lstStyle/>
          <a:p>
            <a:pPr marL="514350" indent="-514350">
              <a:buAutoNum type="arabicPeriod"/>
            </a:pPr>
            <a:r>
              <a:rPr lang="de-DE" dirty="0" smtClean="0"/>
              <a:t>Schritt:</a:t>
            </a:r>
          </a:p>
          <a:p>
            <a:pPr marL="514350" indent="-514350">
              <a:buNone/>
            </a:pPr>
            <a:r>
              <a:rPr lang="de-DE" dirty="0" smtClean="0"/>
              <a:t>Bewertung des Unfallereignisses</a:t>
            </a:r>
          </a:p>
          <a:p>
            <a:pPr marL="514350" indent="-514350">
              <a:buNone/>
            </a:pPr>
            <a:endParaRPr lang="de-DE" dirty="0" smtClean="0"/>
          </a:p>
          <a:p>
            <a:pPr marL="514350" indent="-514350">
              <a:buFontTx/>
              <a:buChar char="-"/>
            </a:pPr>
            <a:r>
              <a:rPr lang="de-DE" dirty="0" smtClean="0"/>
              <a:t>Nicht geeignet  </a:t>
            </a:r>
            <a:r>
              <a:rPr lang="de-DE" dirty="0" smtClean="0">
                <a:sym typeface="Wingdings" pitchFamily="2" charset="2"/>
              </a:rPr>
              <a:t> Ende des Verfahrens</a:t>
            </a:r>
          </a:p>
          <a:p>
            <a:pPr marL="514350" indent="-514350">
              <a:buNone/>
            </a:pPr>
            <a:endParaRPr lang="de-DE" dirty="0" smtClean="0">
              <a:sym typeface="Wingdings" pitchFamily="2" charset="2"/>
            </a:endParaRPr>
          </a:p>
          <a:p>
            <a:pPr marL="514350" indent="-514350">
              <a:buFontTx/>
              <a:buChar char="-"/>
            </a:pPr>
            <a:r>
              <a:rPr lang="de-DE" dirty="0" err="1" smtClean="0">
                <a:sym typeface="Wingdings" pitchFamily="2" charset="2"/>
              </a:rPr>
              <a:t>Frgl</a:t>
            </a:r>
            <a:r>
              <a:rPr lang="de-DE" dirty="0" smtClean="0">
                <a:sym typeface="Wingdings" pitchFamily="2" charset="2"/>
              </a:rPr>
              <a:t>. Geeignet     weitere Prüfung</a:t>
            </a:r>
          </a:p>
          <a:p>
            <a:pPr marL="514350" indent="-514350">
              <a:buFontTx/>
              <a:buChar char="-"/>
            </a:pPr>
            <a:r>
              <a:rPr lang="de-DE" dirty="0" smtClean="0">
                <a:sym typeface="Wingdings" pitchFamily="2" charset="2"/>
              </a:rPr>
              <a:t>Geeignet              weitere Prüfung</a:t>
            </a:r>
            <a:endParaRPr lang="de-DE"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Algorithmus der Bemessung</a:t>
            </a:r>
            <a:endParaRPr lang="de-DE" u="sng" dirty="0"/>
          </a:p>
        </p:txBody>
      </p:sp>
      <p:sp>
        <p:nvSpPr>
          <p:cNvPr id="3" name="Inhaltsplatzhalter 2"/>
          <p:cNvSpPr>
            <a:spLocks noGrp="1"/>
          </p:cNvSpPr>
          <p:nvPr>
            <p:ph idx="1"/>
          </p:nvPr>
        </p:nvSpPr>
        <p:spPr/>
        <p:txBody>
          <a:bodyPr>
            <a:normAutofit/>
          </a:bodyPr>
          <a:lstStyle/>
          <a:p>
            <a:pPr>
              <a:buNone/>
            </a:pPr>
            <a:r>
              <a:rPr lang="de-DE" dirty="0" smtClean="0"/>
              <a:t> 2. Schritt</a:t>
            </a:r>
          </a:p>
          <a:p>
            <a:pPr>
              <a:buNone/>
            </a:pPr>
            <a:r>
              <a:rPr lang="de-DE" dirty="0" smtClean="0"/>
              <a:t>Sichtung der  zeitnahen* Röntgen Untersuchung</a:t>
            </a:r>
          </a:p>
          <a:p>
            <a:pPr>
              <a:buNone/>
            </a:pPr>
            <a:endParaRPr lang="de-DE" dirty="0" smtClean="0"/>
          </a:p>
          <a:p>
            <a:pPr>
              <a:buFontTx/>
              <a:buChar char="-"/>
            </a:pPr>
            <a:r>
              <a:rPr lang="de-DE" dirty="0" smtClean="0"/>
              <a:t>Oberarmkopfhochstand        </a:t>
            </a:r>
            <a:r>
              <a:rPr lang="de-DE" dirty="0" smtClean="0">
                <a:sym typeface="Wingdings" pitchFamily="2" charset="2"/>
              </a:rPr>
              <a:t> Ende (?) des</a:t>
            </a:r>
            <a:endParaRPr lang="de-DE" dirty="0" smtClean="0"/>
          </a:p>
          <a:p>
            <a:pPr>
              <a:buFontTx/>
              <a:buChar char="-"/>
            </a:pPr>
            <a:r>
              <a:rPr lang="de-DE" dirty="0" smtClean="0"/>
              <a:t>Schultereckgelenksarthrose </a:t>
            </a:r>
            <a:r>
              <a:rPr lang="de-DE" dirty="0" smtClean="0">
                <a:sym typeface="Wingdings" pitchFamily="2" charset="2"/>
              </a:rPr>
              <a:t> Prüfverfahrens</a:t>
            </a:r>
            <a:endParaRPr lang="de-DE" dirty="0" smtClean="0"/>
          </a:p>
          <a:p>
            <a:pPr>
              <a:buFontTx/>
              <a:buChar char="-"/>
            </a:pPr>
            <a:endParaRPr lang="de-DE" dirty="0" smtClean="0"/>
          </a:p>
          <a:p>
            <a:pPr>
              <a:buFontTx/>
              <a:buChar char="-"/>
            </a:pPr>
            <a:r>
              <a:rPr lang="de-DE" dirty="0" smtClean="0"/>
              <a:t>Alle anderen Befunde </a:t>
            </a:r>
            <a:r>
              <a:rPr lang="de-DE" dirty="0" smtClean="0">
                <a:sym typeface="Wingdings" pitchFamily="2" charset="2"/>
              </a:rPr>
              <a:t> weitere Prüfung</a:t>
            </a:r>
            <a:endParaRPr lang="de-DE" dirty="0" smtClean="0"/>
          </a:p>
          <a:p>
            <a:pPr>
              <a:buNone/>
            </a:pPr>
            <a:r>
              <a:rPr lang="de-DE" sz="1400" dirty="0" smtClean="0"/>
              <a:t>* Wenn möglich</a:t>
            </a:r>
          </a:p>
          <a:p>
            <a:pPr>
              <a:buNone/>
            </a:pPr>
            <a:endParaRPr lang="de-DE"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Algorithmus der Bemessung</a:t>
            </a:r>
            <a:endParaRPr lang="de-DE" u="sng" dirty="0"/>
          </a:p>
        </p:txBody>
      </p:sp>
      <p:sp>
        <p:nvSpPr>
          <p:cNvPr id="3" name="Inhaltsplatzhalter 2"/>
          <p:cNvSpPr>
            <a:spLocks noGrp="1"/>
          </p:cNvSpPr>
          <p:nvPr>
            <p:ph idx="1"/>
          </p:nvPr>
        </p:nvSpPr>
        <p:spPr/>
        <p:txBody>
          <a:bodyPr/>
          <a:lstStyle/>
          <a:p>
            <a:pPr>
              <a:buNone/>
            </a:pPr>
            <a:r>
              <a:rPr lang="de-DE" dirty="0" smtClean="0"/>
              <a:t>  3. Schritt</a:t>
            </a:r>
          </a:p>
          <a:p>
            <a:pPr>
              <a:buNone/>
            </a:pPr>
            <a:r>
              <a:rPr lang="de-DE" dirty="0" smtClean="0"/>
              <a:t>  Sichtung der zeitnahen* Kernspinuntersuchung</a:t>
            </a:r>
          </a:p>
          <a:p>
            <a:pPr>
              <a:buNone/>
            </a:pPr>
            <a:endParaRPr lang="de-DE" dirty="0" smtClean="0"/>
          </a:p>
          <a:p>
            <a:pPr>
              <a:buNone/>
            </a:pPr>
            <a:r>
              <a:rPr lang="de-DE" dirty="0" smtClean="0"/>
              <a:t>-Fettige Degeneration   </a:t>
            </a:r>
            <a:r>
              <a:rPr lang="de-DE" dirty="0" smtClean="0">
                <a:sym typeface="Wingdings" pitchFamily="2" charset="2"/>
              </a:rPr>
              <a:t> Abschluss (?) des </a:t>
            </a:r>
            <a:endParaRPr lang="de-DE" dirty="0" smtClean="0"/>
          </a:p>
          <a:p>
            <a:pPr>
              <a:buNone/>
            </a:pPr>
            <a:r>
              <a:rPr lang="de-DE" dirty="0" smtClean="0"/>
              <a:t>-Retraktion der Sehnen </a:t>
            </a:r>
            <a:r>
              <a:rPr lang="de-DE" dirty="0" smtClean="0">
                <a:sym typeface="Wingdings" pitchFamily="2" charset="2"/>
              </a:rPr>
              <a:t> Prüfverfahrens</a:t>
            </a:r>
          </a:p>
          <a:p>
            <a:pPr>
              <a:buNone/>
            </a:pPr>
            <a:endParaRPr lang="de-DE" dirty="0" smtClean="0">
              <a:sym typeface="Wingdings" pitchFamily="2" charset="2"/>
            </a:endParaRPr>
          </a:p>
          <a:p>
            <a:pPr>
              <a:buNone/>
            </a:pPr>
            <a:r>
              <a:rPr lang="de-DE" dirty="0" smtClean="0">
                <a:sym typeface="Wingdings" pitchFamily="2" charset="2"/>
              </a:rPr>
              <a:t>-alle anderen Befunde   weitere Prüfung</a:t>
            </a:r>
            <a:endParaRPr lang="de-DE"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Algorithmus der Bemessung</a:t>
            </a:r>
            <a:endParaRPr lang="de-DE" u="sng" dirty="0"/>
          </a:p>
        </p:txBody>
      </p:sp>
      <p:sp>
        <p:nvSpPr>
          <p:cNvPr id="3" name="Inhaltsplatzhalter 2"/>
          <p:cNvSpPr>
            <a:spLocks noGrp="1"/>
          </p:cNvSpPr>
          <p:nvPr>
            <p:ph idx="1"/>
          </p:nvPr>
        </p:nvSpPr>
        <p:spPr/>
        <p:txBody>
          <a:bodyPr>
            <a:normAutofit lnSpcReduction="10000"/>
          </a:bodyPr>
          <a:lstStyle/>
          <a:p>
            <a:pPr>
              <a:buNone/>
            </a:pPr>
            <a:r>
              <a:rPr lang="de-DE" dirty="0" smtClean="0"/>
              <a:t>4. Schritt:</a:t>
            </a:r>
          </a:p>
          <a:p>
            <a:pPr>
              <a:buNone/>
            </a:pPr>
            <a:r>
              <a:rPr lang="de-DE" dirty="0" smtClean="0"/>
              <a:t>Verhalten des Verletzten nach dem Ereignis</a:t>
            </a:r>
          </a:p>
          <a:p>
            <a:pPr>
              <a:buNone/>
            </a:pPr>
            <a:endParaRPr lang="de-DE" dirty="0" smtClean="0"/>
          </a:p>
          <a:p>
            <a:pPr>
              <a:buNone/>
            </a:pPr>
            <a:r>
              <a:rPr lang="de-DE" dirty="0" smtClean="0"/>
              <a:t>- Arztbesuch nach Tagen/Wochen/Monaten</a:t>
            </a:r>
          </a:p>
          <a:p>
            <a:pPr>
              <a:buNone/>
            </a:pPr>
            <a:r>
              <a:rPr lang="de-DE" dirty="0" smtClean="0"/>
              <a:t>-sofortiges Vorstellung beim Arzt</a:t>
            </a:r>
          </a:p>
          <a:p>
            <a:pPr>
              <a:buNone/>
            </a:pPr>
            <a:r>
              <a:rPr lang="de-DE" dirty="0" smtClean="0"/>
              <a:t>(Kontra-Indiz: Prellmarke an der Schulter)</a:t>
            </a:r>
          </a:p>
          <a:p>
            <a:pPr>
              <a:buNone/>
            </a:pPr>
            <a:endParaRPr lang="de-DE" dirty="0" smtClean="0"/>
          </a:p>
          <a:p>
            <a:pPr>
              <a:buNone/>
            </a:pPr>
            <a:r>
              <a:rPr lang="de-DE" dirty="0" smtClean="0">
                <a:sym typeface="Wingdings" pitchFamily="2" charset="2"/>
              </a:rPr>
              <a:t> Weitere Prüfung immer erforderlich</a:t>
            </a:r>
            <a:endParaRPr lang="de-DE" dirty="0" smtClean="0"/>
          </a:p>
          <a:p>
            <a:pPr>
              <a:buNone/>
            </a:pPr>
            <a:endParaRPr lang="de-DE" dirty="0" smtClean="0"/>
          </a:p>
          <a:p>
            <a:pPr>
              <a:buNone/>
            </a:pPr>
            <a:endParaRPr lang="de-DE"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Algorithmus der Bemessung</a:t>
            </a:r>
            <a:endParaRPr lang="de-DE" u="sng" dirty="0"/>
          </a:p>
        </p:txBody>
      </p:sp>
      <p:sp>
        <p:nvSpPr>
          <p:cNvPr id="3" name="Inhaltsplatzhalter 2"/>
          <p:cNvSpPr>
            <a:spLocks noGrp="1"/>
          </p:cNvSpPr>
          <p:nvPr>
            <p:ph idx="1"/>
          </p:nvPr>
        </p:nvSpPr>
        <p:spPr/>
        <p:txBody>
          <a:bodyPr/>
          <a:lstStyle/>
          <a:p>
            <a:pPr>
              <a:buNone/>
            </a:pPr>
            <a:r>
              <a:rPr lang="de-DE" dirty="0" smtClean="0"/>
              <a:t>5. Schritt:</a:t>
            </a:r>
          </a:p>
          <a:p>
            <a:pPr>
              <a:buNone/>
            </a:pPr>
            <a:r>
              <a:rPr lang="de-DE" dirty="0" smtClean="0"/>
              <a:t>Vorgeschichte des Versicherten</a:t>
            </a:r>
          </a:p>
          <a:p>
            <a:pPr>
              <a:buNone/>
            </a:pPr>
            <a:endParaRPr lang="de-DE" dirty="0" smtClean="0"/>
          </a:p>
          <a:p>
            <a:pPr>
              <a:buFontTx/>
              <a:buChar char="-"/>
            </a:pPr>
            <a:r>
              <a:rPr lang="de-DE" dirty="0" smtClean="0"/>
              <a:t>Schulterbehandlungen in der Anamnese</a:t>
            </a:r>
          </a:p>
          <a:p>
            <a:pPr>
              <a:buNone/>
            </a:pPr>
            <a:r>
              <a:rPr lang="de-DE" dirty="0" smtClean="0"/>
              <a:t>(Vorbestehende Ruptur der langen </a:t>
            </a:r>
            <a:r>
              <a:rPr lang="de-DE" dirty="0" err="1" smtClean="0"/>
              <a:t>Bicepssehne</a:t>
            </a:r>
            <a:r>
              <a:rPr lang="de-DE" dirty="0" smtClean="0"/>
              <a:t>)</a:t>
            </a:r>
          </a:p>
          <a:p>
            <a:pPr>
              <a:buNone/>
            </a:pPr>
            <a:r>
              <a:rPr lang="de-DE" dirty="0" smtClean="0"/>
              <a:t>- Unauffällige Vorgeschichte</a:t>
            </a:r>
          </a:p>
          <a:p>
            <a:pPr>
              <a:buNone/>
            </a:pPr>
            <a:r>
              <a:rPr lang="de-DE" dirty="0" smtClean="0">
                <a:sym typeface="Wingdings" pitchFamily="2" charset="2"/>
              </a:rPr>
              <a:t> Weitere (abschließende) Prüfung </a:t>
            </a:r>
            <a:endParaRPr lang="de-D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Problemstellung</a:t>
            </a:r>
            <a:endParaRPr lang="de-DE" u="sng" dirty="0"/>
          </a:p>
        </p:txBody>
      </p:sp>
      <p:sp>
        <p:nvSpPr>
          <p:cNvPr id="3" name="Inhaltsplatzhalter 2"/>
          <p:cNvSpPr>
            <a:spLocks noGrp="1"/>
          </p:cNvSpPr>
          <p:nvPr>
            <p:ph idx="1"/>
          </p:nvPr>
        </p:nvSpPr>
        <p:spPr/>
        <p:txBody>
          <a:bodyPr/>
          <a:lstStyle/>
          <a:p>
            <a:pPr>
              <a:buNone/>
            </a:pPr>
            <a:r>
              <a:rPr lang="de-DE" dirty="0"/>
              <a:t> </a:t>
            </a:r>
            <a:r>
              <a:rPr lang="de-DE" dirty="0" smtClean="0"/>
              <a:t>Unstrittiges Beispiel: Kreuzbandriss</a:t>
            </a:r>
          </a:p>
          <a:p>
            <a:pPr>
              <a:buNone/>
            </a:pPr>
            <a:endParaRPr lang="de-DE" dirty="0"/>
          </a:p>
        </p:txBody>
      </p:sp>
      <p:pic>
        <p:nvPicPr>
          <p:cNvPr id="4" name="Inhaltsplatzhalter 8" descr="Kreuzbandriss%20Fussball[1].jpg"/>
          <p:cNvPicPr>
            <a:picLocks noChangeAspect="1"/>
          </p:cNvPicPr>
          <p:nvPr/>
        </p:nvPicPr>
        <p:blipFill>
          <a:blip r:embed="rId3" cstate="print"/>
          <a:stretch>
            <a:fillRect/>
          </a:stretch>
        </p:blipFill>
        <p:spPr>
          <a:xfrm>
            <a:off x="2500298" y="2643182"/>
            <a:ext cx="3533783" cy="2650337"/>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Checkliste</a:t>
            </a:r>
            <a:endParaRPr lang="de-DE" u="sng" dirty="0"/>
          </a:p>
        </p:txBody>
      </p:sp>
      <p:sp>
        <p:nvSpPr>
          <p:cNvPr id="3" name="Inhaltsplatzhalter 2"/>
          <p:cNvSpPr>
            <a:spLocks noGrp="1"/>
          </p:cNvSpPr>
          <p:nvPr>
            <p:ph idx="1"/>
          </p:nvPr>
        </p:nvSpPr>
        <p:spPr/>
        <p:txBody>
          <a:bodyPr/>
          <a:lstStyle/>
          <a:p>
            <a:pPr>
              <a:buNone/>
            </a:pPr>
            <a:r>
              <a:rPr lang="de-DE" dirty="0" smtClean="0"/>
              <a:t>    Pro und Kontra (Unfall versus Degeneration)</a:t>
            </a:r>
          </a:p>
          <a:p>
            <a:pPr>
              <a:buNone/>
            </a:pPr>
            <a:endParaRPr lang="de-DE" dirty="0" smtClean="0"/>
          </a:p>
          <a:p>
            <a:pPr>
              <a:buFont typeface="Wingdings" pitchFamily="2" charset="2"/>
              <a:buChar char="Ø"/>
            </a:pPr>
            <a:r>
              <a:rPr lang="de-DE" dirty="0" smtClean="0"/>
              <a:t>Unfallgeschehen</a:t>
            </a:r>
          </a:p>
          <a:p>
            <a:pPr>
              <a:buFont typeface="Wingdings" pitchFamily="2" charset="2"/>
              <a:buChar char="Ø"/>
            </a:pPr>
            <a:r>
              <a:rPr lang="de-DE" dirty="0" smtClean="0"/>
              <a:t>Diagnostik</a:t>
            </a:r>
          </a:p>
          <a:p>
            <a:pPr>
              <a:buFont typeface="Wingdings" pitchFamily="2" charset="2"/>
              <a:buChar char="Ø"/>
            </a:pPr>
            <a:r>
              <a:rPr lang="de-DE" dirty="0" smtClean="0"/>
              <a:t>Ergänzende Indizien (Anamnese, Verhalten)</a:t>
            </a:r>
          </a:p>
          <a:p>
            <a:pPr>
              <a:buFont typeface="Wingdings" pitchFamily="2" charset="2"/>
              <a:buChar char="Ø"/>
            </a:pPr>
            <a:r>
              <a:rPr lang="de-DE" dirty="0" smtClean="0"/>
              <a:t> Intraoperativer Befund/Histologie</a:t>
            </a:r>
            <a:endParaRPr lang="de-DE"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Beispiel I</a:t>
            </a:r>
            <a:endParaRPr lang="de-DE" u="sng" dirty="0"/>
          </a:p>
        </p:txBody>
      </p:sp>
      <p:sp>
        <p:nvSpPr>
          <p:cNvPr id="3" name="Inhaltsplatzhalter 2"/>
          <p:cNvSpPr>
            <a:spLocks noGrp="1"/>
          </p:cNvSpPr>
          <p:nvPr>
            <p:ph idx="1"/>
          </p:nvPr>
        </p:nvSpPr>
        <p:spPr/>
        <p:txBody>
          <a:bodyPr/>
          <a:lstStyle/>
          <a:p>
            <a:pPr>
              <a:buNone/>
            </a:pPr>
            <a:r>
              <a:rPr lang="de-DE" dirty="0" smtClean="0"/>
              <a:t> 61-jähriger Mann schildert folgenden Unfallhergang:</a:t>
            </a:r>
          </a:p>
          <a:p>
            <a:pPr>
              <a:buNone/>
            </a:pPr>
            <a:r>
              <a:rPr lang="de-DE" dirty="0" smtClean="0"/>
              <a:t> „</a:t>
            </a:r>
            <a:r>
              <a:rPr lang="de-DE" sz="2400" dirty="0" smtClean="0"/>
              <a:t>Er sei  am 8.7.2011 Motorrad in Kolonne gefahren; dabei sei ein PKW von links eingebogen, er habe ausweichen wollen und sei mit dem Motorrad ins schleudern geraten und im </a:t>
            </a:r>
            <a:r>
              <a:rPr lang="de-DE" sz="2400" dirty="0" err="1" smtClean="0"/>
              <a:t>Strassengraben</a:t>
            </a:r>
            <a:r>
              <a:rPr lang="de-DE" sz="2400" dirty="0" smtClean="0"/>
              <a:t> gelandet . Er könne sich nicht mehr erinnern, ob er auf die rechte Schulter gefallen sei oder ob er versucht habe, sich mit dem rechten Arm abzustützen“</a:t>
            </a:r>
            <a:endParaRPr lang="de-DE" sz="2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Beispiel I</a:t>
            </a:r>
            <a:endParaRPr lang="de-DE" u="sng" dirty="0"/>
          </a:p>
        </p:txBody>
      </p:sp>
      <p:sp>
        <p:nvSpPr>
          <p:cNvPr id="3" name="Inhaltsplatzhalter 2"/>
          <p:cNvSpPr>
            <a:spLocks noGrp="1"/>
          </p:cNvSpPr>
          <p:nvPr>
            <p:ph idx="1"/>
          </p:nvPr>
        </p:nvSpPr>
        <p:spPr/>
        <p:txBody>
          <a:bodyPr/>
          <a:lstStyle/>
          <a:p>
            <a:pPr>
              <a:buNone/>
            </a:pPr>
            <a:r>
              <a:rPr lang="de-DE" dirty="0" smtClean="0"/>
              <a:t> Verhalten nach dem Ereignis:</a:t>
            </a:r>
          </a:p>
          <a:p>
            <a:pPr>
              <a:buNone/>
            </a:pPr>
            <a:r>
              <a:rPr lang="de-DE" sz="2400" dirty="0" smtClean="0"/>
              <a:t>„Er habe  dann ein oder zwei Tage später Schmerzen in der linken Schulter verspürt und den Hausarzt aufgesucht. Dieser  habe ihn an  das Krankenhaus überwiesen. Dort seien Röntgenaufnahmen der Schulter angefertigt worden. Diese seien unauffällig gewesen.“</a:t>
            </a:r>
          </a:p>
          <a:p>
            <a:pPr>
              <a:buNone/>
            </a:pPr>
            <a:r>
              <a:rPr lang="de-DE" dirty="0" smtClean="0"/>
              <a:t>Nachfrage: Wann ?</a:t>
            </a:r>
          </a:p>
          <a:p>
            <a:pPr>
              <a:buNone/>
            </a:pPr>
            <a:r>
              <a:rPr lang="de-DE" sz="2400" dirty="0" smtClean="0"/>
              <a:t>„Am 25.07.2011“</a:t>
            </a:r>
          </a:p>
          <a:p>
            <a:pPr>
              <a:buNone/>
            </a:pPr>
            <a:endParaRPr lang="de-DE"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Beispiel I</a:t>
            </a:r>
            <a:endParaRPr lang="de-DE" u="sng" dirty="0"/>
          </a:p>
        </p:txBody>
      </p:sp>
      <p:sp>
        <p:nvSpPr>
          <p:cNvPr id="3" name="Inhaltsplatzhalter 2"/>
          <p:cNvSpPr>
            <a:spLocks noGrp="1"/>
          </p:cNvSpPr>
          <p:nvPr>
            <p:ph idx="1"/>
          </p:nvPr>
        </p:nvSpPr>
        <p:spPr/>
        <p:txBody>
          <a:bodyPr/>
          <a:lstStyle/>
          <a:p>
            <a:pPr>
              <a:buNone/>
            </a:pPr>
            <a:r>
              <a:rPr lang="de-DE" dirty="0" smtClean="0"/>
              <a:t> Nächster Schritt: Kernspintomographie</a:t>
            </a:r>
          </a:p>
          <a:p>
            <a:pPr>
              <a:buNone/>
            </a:pPr>
            <a:r>
              <a:rPr lang="de-DE" dirty="0" smtClean="0"/>
              <a:t> Ausgeführt am 31.08.2011</a:t>
            </a:r>
          </a:p>
          <a:p>
            <a:pPr>
              <a:buNone/>
            </a:pPr>
            <a:endParaRPr lang="de-DE" dirty="0" smtClean="0"/>
          </a:p>
          <a:p>
            <a:pPr>
              <a:buNone/>
            </a:pPr>
            <a:r>
              <a:rPr lang="de-DE" dirty="0" smtClean="0"/>
              <a:t>Beurteilung:</a:t>
            </a:r>
            <a:endParaRPr lang="de-DE" sz="2400" dirty="0" smtClean="0"/>
          </a:p>
          <a:p>
            <a:pPr>
              <a:buNone/>
            </a:pPr>
            <a:r>
              <a:rPr lang="de-DE" sz="2400" dirty="0" smtClean="0"/>
              <a:t>„Zerrissen wirkendes Gewebe am vorderen </a:t>
            </a:r>
            <a:r>
              <a:rPr lang="de-DE" sz="2400" dirty="0" err="1" smtClean="0"/>
              <a:t>Glenoidrand</a:t>
            </a:r>
            <a:r>
              <a:rPr lang="de-DE" sz="2400" dirty="0" smtClean="0"/>
              <a:t>.</a:t>
            </a:r>
          </a:p>
          <a:p>
            <a:pPr>
              <a:buNone/>
            </a:pPr>
            <a:r>
              <a:rPr lang="de-DE" sz="2400" dirty="0" smtClean="0"/>
              <a:t>Riss der vorderen Gelenkkapsel und Riss der </a:t>
            </a:r>
            <a:r>
              <a:rPr lang="de-DE" sz="2400" dirty="0" err="1" smtClean="0"/>
              <a:t>Subscapularissehne</a:t>
            </a:r>
            <a:r>
              <a:rPr lang="de-DE" sz="2400" dirty="0" smtClean="0"/>
              <a:t>. Schultereckgelenksarthrose mäßigen </a:t>
            </a:r>
            <a:r>
              <a:rPr lang="de-DE" sz="2400" dirty="0" err="1" smtClean="0"/>
              <a:t>Ausmasses</a:t>
            </a:r>
            <a:r>
              <a:rPr lang="de-DE" sz="2400" dirty="0" smtClean="0"/>
              <a:t> ohne Einengung der </a:t>
            </a:r>
            <a:r>
              <a:rPr lang="de-DE" sz="2400" dirty="0" err="1" smtClean="0"/>
              <a:t>Rotatorenmanschette</a:t>
            </a:r>
            <a:r>
              <a:rPr lang="de-DE" sz="2400" dirty="0" smtClean="0"/>
              <a:t>. Geringe Eindellung der </a:t>
            </a:r>
            <a:r>
              <a:rPr lang="de-DE" sz="2400" dirty="0" err="1" smtClean="0"/>
              <a:t>Supraspinatussehne</a:t>
            </a:r>
            <a:r>
              <a:rPr lang="de-DE" sz="2400" dirty="0" smtClean="0"/>
              <a:t>“</a:t>
            </a:r>
            <a:endParaRPr lang="de-DE" sz="2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Beispiel I</a:t>
            </a:r>
            <a:endParaRPr lang="de-DE" u="sng" dirty="0"/>
          </a:p>
        </p:txBody>
      </p:sp>
      <p:sp>
        <p:nvSpPr>
          <p:cNvPr id="3" name="Inhaltsplatzhalter 2"/>
          <p:cNvSpPr>
            <a:spLocks noGrp="1"/>
          </p:cNvSpPr>
          <p:nvPr>
            <p:ph idx="1"/>
          </p:nvPr>
        </p:nvSpPr>
        <p:spPr/>
        <p:txBody>
          <a:bodyPr/>
          <a:lstStyle/>
          <a:p>
            <a:pPr>
              <a:buNone/>
            </a:pPr>
            <a:r>
              <a:rPr lang="de-DE" dirty="0" smtClean="0"/>
              <a:t> Wie ging es weiter?</a:t>
            </a:r>
          </a:p>
          <a:p>
            <a:pPr>
              <a:buNone/>
            </a:pPr>
            <a:endParaRPr lang="de-DE" dirty="0" smtClean="0"/>
          </a:p>
          <a:p>
            <a:pPr>
              <a:buNone/>
            </a:pPr>
            <a:r>
              <a:rPr lang="de-DE" dirty="0" smtClean="0"/>
              <a:t>„</a:t>
            </a:r>
            <a:r>
              <a:rPr lang="de-DE" sz="2400" dirty="0" smtClean="0"/>
              <a:t>Die Ärzte haben mir eine Operation empfohlen, das habe ich nicht wollen. Nach Verordnung von einmal Physiotherapie sei die Behandlung beendet worden.“</a:t>
            </a:r>
            <a:endParaRPr lang="de-DE" sz="24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Beispiel I</a:t>
            </a:r>
            <a:endParaRPr lang="de-DE" u="sng" dirty="0"/>
          </a:p>
        </p:txBody>
      </p:sp>
      <p:sp>
        <p:nvSpPr>
          <p:cNvPr id="3" name="Inhaltsplatzhalter 2"/>
          <p:cNvSpPr>
            <a:spLocks noGrp="1"/>
          </p:cNvSpPr>
          <p:nvPr>
            <p:ph idx="1"/>
          </p:nvPr>
        </p:nvSpPr>
        <p:spPr/>
        <p:txBody>
          <a:bodyPr>
            <a:normAutofit lnSpcReduction="10000"/>
          </a:bodyPr>
          <a:lstStyle/>
          <a:p>
            <a:pPr>
              <a:buNone/>
            </a:pPr>
            <a:r>
              <a:rPr lang="de-DE" dirty="0" smtClean="0"/>
              <a:t> Gutachtliche Untersuchung am 29.01.2013</a:t>
            </a:r>
          </a:p>
          <a:p>
            <a:pPr>
              <a:buNone/>
            </a:pPr>
            <a:endParaRPr lang="de-DE" dirty="0" smtClean="0"/>
          </a:p>
          <a:p>
            <a:pPr>
              <a:buNone/>
            </a:pPr>
            <a:r>
              <a:rPr lang="de-DE" dirty="0" smtClean="0"/>
              <a:t>Seitwärts/</a:t>
            </a:r>
            <a:r>
              <a:rPr lang="de-DE" dirty="0" err="1" smtClean="0"/>
              <a:t>Körperwärts</a:t>
            </a:r>
            <a:r>
              <a:rPr lang="de-DE" dirty="0" smtClean="0"/>
              <a:t> rechts:     140 – 0 – 20</a:t>
            </a:r>
          </a:p>
          <a:p>
            <a:pPr>
              <a:buNone/>
            </a:pPr>
            <a:r>
              <a:rPr lang="de-DE" dirty="0" smtClean="0"/>
              <a:t>                                          links:        170 – 0 - 40</a:t>
            </a:r>
          </a:p>
          <a:p>
            <a:pPr>
              <a:buNone/>
            </a:pPr>
            <a:r>
              <a:rPr lang="de-DE" dirty="0" smtClean="0"/>
              <a:t>Rückwärts/Vorwärts     rechts:        50 – 0 – 160</a:t>
            </a:r>
          </a:p>
          <a:p>
            <a:pPr>
              <a:buNone/>
            </a:pPr>
            <a:r>
              <a:rPr lang="de-DE" dirty="0" smtClean="0"/>
              <a:t>                                          Links:         60 – 0 - 180</a:t>
            </a:r>
          </a:p>
          <a:p>
            <a:pPr>
              <a:buNone/>
            </a:pPr>
            <a:r>
              <a:rPr lang="de-DE" dirty="0" smtClean="0"/>
              <a:t>Auswärts/Einwärts        rechts:       70 – 0 – 90</a:t>
            </a:r>
          </a:p>
          <a:p>
            <a:pPr>
              <a:buNone/>
            </a:pPr>
            <a:r>
              <a:rPr lang="de-DE" dirty="0" smtClean="0"/>
              <a:t>                                          Links:         80 – 0 - 90</a:t>
            </a:r>
            <a:endParaRPr lang="de-DE"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Beispiel I</a:t>
            </a:r>
            <a:endParaRPr lang="de-DE" u="sng" dirty="0"/>
          </a:p>
        </p:txBody>
      </p:sp>
      <p:sp>
        <p:nvSpPr>
          <p:cNvPr id="3" name="Inhaltsplatzhalter 2"/>
          <p:cNvSpPr>
            <a:spLocks noGrp="1"/>
          </p:cNvSpPr>
          <p:nvPr>
            <p:ph idx="1"/>
          </p:nvPr>
        </p:nvSpPr>
        <p:spPr/>
        <p:txBody>
          <a:bodyPr/>
          <a:lstStyle/>
          <a:p>
            <a:pPr>
              <a:buNone/>
            </a:pPr>
            <a:r>
              <a:rPr lang="de-DE" dirty="0" smtClean="0"/>
              <a:t> Fragen:</a:t>
            </a:r>
          </a:p>
          <a:p>
            <a:pPr>
              <a:buNone/>
            </a:pPr>
            <a:endParaRPr lang="de-DE" dirty="0" smtClean="0"/>
          </a:p>
          <a:p>
            <a:pPr>
              <a:buFont typeface="Wingdings" pitchFamily="2" charset="2"/>
              <a:buChar char="Ø"/>
            </a:pPr>
            <a:r>
              <a:rPr lang="de-DE" dirty="0" smtClean="0"/>
              <a:t>Unfallgeschehen geeignet?</a:t>
            </a:r>
          </a:p>
          <a:p>
            <a:pPr>
              <a:buFont typeface="Wingdings" pitchFamily="2" charset="2"/>
              <a:buChar char="Ø"/>
            </a:pPr>
            <a:r>
              <a:rPr lang="de-DE" dirty="0" smtClean="0"/>
              <a:t>Erstkörperschaden bewiesen?</a:t>
            </a:r>
          </a:p>
          <a:p>
            <a:pPr>
              <a:buFont typeface="Wingdings" pitchFamily="2" charset="2"/>
              <a:buChar char="Ø"/>
            </a:pPr>
            <a:r>
              <a:rPr lang="de-DE" dirty="0" smtClean="0"/>
              <a:t>Mitbeteiligung?</a:t>
            </a:r>
          </a:p>
          <a:p>
            <a:pPr>
              <a:buFont typeface="Wingdings" pitchFamily="2" charset="2"/>
              <a:buChar char="Ø"/>
            </a:pPr>
            <a:r>
              <a:rPr lang="de-DE" dirty="0" smtClean="0"/>
              <a:t>Bemessung?</a:t>
            </a:r>
            <a:endParaRPr lang="de-DE"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Beispiel I</a:t>
            </a:r>
            <a:endParaRPr lang="de-DE" u="sng" dirty="0"/>
          </a:p>
        </p:txBody>
      </p:sp>
      <p:sp>
        <p:nvSpPr>
          <p:cNvPr id="3" name="Inhaltsplatzhalter 2"/>
          <p:cNvSpPr>
            <a:spLocks noGrp="1"/>
          </p:cNvSpPr>
          <p:nvPr>
            <p:ph idx="1"/>
          </p:nvPr>
        </p:nvSpPr>
        <p:spPr/>
        <p:txBody>
          <a:bodyPr/>
          <a:lstStyle/>
          <a:p>
            <a:pPr>
              <a:buNone/>
            </a:pPr>
            <a:r>
              <a:rPr lang="de-DE" dirty="0" smtClean="0"/>
              <a:t> Fragen:</a:t>
            </a:r>
          </a:p>
          <a:p>
            <a:pPr>
              <a:buNone/>
            </a:pPr>
            <a:endParaRPr lang="de-DE" dirty="0" smtClean="0"/>
          </a:p>
          <a:p>
            <a:pPr>
              <a:buFont typeface="Wingdings" pitchFamily="2" charset="2"/>
              <a:buChar char="Ø"/>
            </a:pPr>
            <a:r>
              <a:rPr lang="de-DE" dirty="0" smtClean="0"/>
              <a:t>Unfallgeschehen </a:t>
            </a:r>
            <a:r>
              <a:rPr lang="de-DE" dirty="0" smtClean="0">
                <a:sym typeface="Wingdings" pitchFamily="2" charset="2"/>
              </a:rPr>
              <a:t> fraglich, eher wohl JA</a:t>
            </a:r>
            <a:endParaRPr lang="de-DE" dirty="0" smtClean="0"/>
          </a:p>
          <a:p>
            <a:pPr>
              <a:buFont typeface="Wingdings" pitchFamily="2" charset="2"/>
              <a:buChar char="Ø"/>
            </a:pPr>
            <a:r>
              <a:rPr lang="de-DE" dirty="0" smtClean="0"/>
              <a:t>Erstkörperschaden bewiesen</a:t>
            </a:r>
            <a:r>
              <a:rPr lang="de-DE" dirty="0" smtClean="0">
                <a:sym typeface="Wingdings" pitchFamily="2" charset="2"/>
              </a:rPr>
              <a:t> JA</a:t>
            </a:r>
            <a:endParaRPr lang="de-DE" dirty="0" smtClean="0"/>
          </a:p>
          <a:p>
            <a:pPr>
              <a:buFont typeface="Wingdings" pitchFamily="2" charset="2"/>
              <a:buChar char="Ø"/>
            </a:pPr>
            <a:r>
              <a:rPr lang="de-DE" dirty="0" smtClean="0"/>
              <a:t>Mitbeteiligung</a:t>
            </a:r>
            <a:r>
              <a:rPr lang="de-DE" dirty="0" smtClean="0">
                <a:sym typeface="Wingdings" pitchFamily="2" charset="2"/>
              </a:rPr>
              <a:t> NEIN</a:t>
            </a:r>
            <a:endParaRPr lang="de-DE" dirty="0" smtClean="0"/>
          </a:p>
          <a:p>
            <a:pPr>
              <a:buFont typeface="Wingdings" pitchFamily="2" charset="2"/>
              <a:buChar char="Ø"/>
            </a:pPr>
            <a:r>
              <a:rPr lang="de-DE" dirty="0" smtClean="0"/>
              <a:t>Bemessung?</a:t>
            </a:r>
            <a:r>
              <a:rPr lang="de-DE" dirty="0" smtClean="0">
                <a:sym typeface="Wingdings" pitchFamily="2" charset="2"/>
              </a:rPr>
              <a:t> 1/20 </a:t>
            </a:r>
            <a:r>
              <a:rPr lang="de-DE" dirty="0" err="1" smtClean="0">
                <a:sym typeface="Wingdings" pitchFamily="2" charset="2"/>
              </a:rPr>
              <a:t>Armwert</a:t>
            </a:r>
            <a:endParaRPr lang="de-DE"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Beispiel II</a:t>
            </a:r>
            <a:endParaRPr lang="de-DE" u="sng" dirty="0"/>
          </a:p>
        </p:txBody>
      </p:sp>
      <p:sp>
        <p:nvSpPr>
          <p:cNvPr id="3" name="Inhaltsplatzhalter 2"/>
          <p:cNvSpPr>
            <a:spLocks noGrp="1"/>
          </p:cNvSpPr>
          <p:nvPr>
            <p:ph idx="1"/>
          </p:nvPr>
        </p:nvSpPr>
        <p:spPr/>
        <p:txBody>
          <a:bodyPr/>
          <a:lstStyle/>
          <a:p>
            <a:pPr>
              <a:buNone/>
            </a:pPr>
            <a:r>
              <a:rPr lang="de-DE" dirty="0" smtClean="0"/>
              <a:t>77-jährige Frau schildert folgenden Unfallhergang:</a:t>
            </a:r>
          </a:p>
          <a:p>
            <a:pPr>
              <a:buNone/>
            </a:pPr>
            <a:endParaRPr lang="de-DE" dirty="0" smtClean="0"/>
          </a:p>
          <a:p>
            <a:pPr>
              <a:buNone/>
            </a:pPr>
            <a:r>
              <a:rPr lang="de-DE" sz="2800" dirty="0" smtClean="0"/>
              <a:t>„Ich bin im Urlaub in der Türkei am3.11.2011 auf dem Weg vom Bus in eine Schmuckwerkstatt über herausstehende Pflastersteine gestolpert. Dabei flog ich nach vorn und prellte mir die Schultern und Nase.“</a:t>
            </a:r>
            <a:endParaRPr lang="de-DE" sz="28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Beispiel II</a:t>
            </a:r>
            <a:endParaRPr lang="de-DE" u="sng" dirty="0"/>
          </a:p>
        </p:txBody>
      </p:sp>
      <p:sp>
        <p:nvSpPr>
          <p:cNvPr id="3" name="Inhaltsplatzhalter 2"/>
          <p:cNvSpPr>
            <a:spLocks noGrp="1"/>
          </p:cNvSpPr>
          <p:nvPr>
            <p:ph idx="1"/>
          </p:nvPr>
        </p:nvSpPr>
        <p:spPr/>
        <p:txBody>
          <a:bodyPr/>
          <a:lstStyle/>
          <a:p>
            <a:pPr>
              <a:buNone/>
            </a:pPr>
            <a:r>
              <a:rPr lang="de-DE" dirty="0" smtClean="0"/>
              <a:t> Verhalten nach dem Ereignis:</a:t>
            </a:r>
          </a:p>
          <a:p>
            <a:pPr>
              <a:buNone/>
            </a:pPr>
            <a:endParaRPr lang="de-DE" dirty="0" smtClean="0"/>
          </a:p>
          <a:p>
            <a:pPr>
              <a:buNone/>
            </a:pPr>
            <a:r>
              <a:rPr lang="de-DE" sz="2800" dirty="0" smtClean="0"/>
              <a:t>Sofort das nächste Krankenhaus aufgesucht. Dort Röntgenuntersuchung beider Schultern und der Nase; nach Aussage der Probandin ohne Nachweis einer knöchernen Verletzung.</a:t>
            </a:r>
            <a:endParaRPr lang="de-DE"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Problemstellung</a:t>
            </a:r>
            <a:endParaRPr lang="de-DE" u="sng" dirty="0"/>
          </a:p>
        </p:txBody>
      </p:sp>
      <p:sp>
        <p:nvSpPr>
          <p:cNvPr id="3" name="Textplatzhalter 2"/>
          <p:cNvSpPr>
            <a:spLocks noGrp="1"/>
          </p:cNvSpPr>
          <p:nvPr>
            <p:ph type="body" idx="1"/>
          </p:nvPr>
        </p:nvSpPr>
        <p:spPr/>
        <p:txBody>
          <a:bodyPr>
            <a:normAutofit fontScale="92500" lnSpcReduction="20000"/>
          </a:bodyPr>
          <a:lstStyle/>
          <a:p>
            <a:r>
              <a:rPr lang="de-DE" dirty="0" err="1" smtClean="0"/>
              <a:t>Arthroskopisches</a:t>
            </a:r>
            <a:r>
              <a:rPr lang="de-DE" dirty="0" smtClean="0"/>
              <a:t> Bild eines gesunden Kreuzbandes</a:t>
            </a:r>
            <a:endParaRPr lang="de-DE" dirty="0"/>
          </a:p>
        </p:txBody>
      </p:sp>
      <p:pic>
        <p:nvPicPr>
          <p:cNvPr id="7" name="Inhaltsplatzhalter 6" descr="100_1547.JPG"/>
          <p:cNvPicPr>
            <a:picLocks noGrp="1" noChangeAspect="1"/>
          </p:cNvPicPr>
          <p:nvPr>
            <p:ph sz="half" idx="2"/>
          </p:nvPr>
        </p:nvPicPr>
        <p:blipFill>
          <a:blip r:embed="rId3" cstate="print"/>
          <a:stretch>
            <a:fillRect/>
          </a:stretch>
        </p:blipFill>
        <p:spPr>
          <a:xfrm>
            <a:off x="457200" y="2634656"/>
            <a:ext cx="4040188" cy="3031726"/>
          </a:xfrm>
        </p:spPr>
      </p:pic>
      <p:sp>
        <p:nvSpPr>
          <p:cNvPr id="5" name="Textplatzhalter 4"/>
          <p:cNvSpPr>
            <a:spLocks noGrp="1"/>
          </p:cNvSpPr>
          <p:nvPr>
            <p:ph type="body" sz="quarter" idx="3"/>
          </p:nvPr>
        </p:nvSpPr>
        <p:spPr/>
        <p:txBody>
          <a:bodyPr>
            <a:normAutofit fontScale="92500" lnSpcReduction="20000"/>
          </a:bodyPr>
          <a:lstStyle/>
          <a:p>
            <a:r>
              <a:rPr lang="de-DE" dirty="0" err="1" smtClean="0"/>
              <a:t>Arthroskopisches</a:t>
            </a:r>
            <a:r>
              <a:rPr lang="de-DE" dirty="0" smtClean="0"/>
              <a:t> Bild eines zerrissenen Kreuzbandes</a:t>
            </a:r>
            <a:endParaRPr lang="de-DE" dirty="0"/>
          </a:p>
        </p:txBody>
      </p:sp>
      <p:pic>
        <p:nvPicPr>
          <p:cNvPr id="8" name="Inhaltsplatzhalter 7" descr="100_1544.JPG"/>
          <p:cNvPicPr>
            <a:picLocks noGrp="1" noChangeAspect="1"/>
          </p:cNvPicPr>
          <p:nvPr>
            <p:ph sz="quarter" idx="4"/>
          </p:nvPr>
        </p:nvPicPr>
        <p:blipFill>
          <a:blip r:embed="rId4" cstate="print"/>
          <a:stretch>
            <a:fillRect/>
          </a:stretch>
        </p:blipFill>
        <p:spPr>
          <a:xfrm>
            <a:off x="4645025" y="2646423"/>
            <a:ext cx="4041775" cy="3008191"/>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Beispiel II</a:t>
            </a:r>
            <a:endParaRPr lang="de-DE" u="sng" dirty="0"/>
          </a:p>
        </p:txBody>
      </p:sp>
      <p:sp>
        <p:nvSpPr>
          <p:cNvPr id="3" name="Inhaltsplatzhalter 2"/>
          <p:cNvSpPr>
            <a:spLocks noGrp="1"/>
          </p:cNvSpPr>
          <p:nvPr>
            <p:ph idx="1"/>
          </p:nvPr>
        </p:nvSpPr>
        <p:spPr/>
        <p:txBody>
          <a:bodyPr>
            <a:normAutofit/>
          </a:bodyPr>
          <a:lstStyle/>
          <a:p>
            <a:pPr>
              <a:buNone/>
            </a:pPr>
            <a:r>
              <a:rPr lang="de-DE" dirty="0" smtClean="0"/>
              <a:t>               Wie ging es weiter?</a:t>
            </a:r>
            <a:endParaRPr lang="de-DE" sz="2800" dirty="0" smtClean="0"/>
          </a:p>
          <a:p>
            <a:endParaRPr lang="de-DE" sz="2800" dirty="0" smtClean="0"/>
          </a:p>
          <a:p>
            <a:pPr>
              <a:buNone/>
            </a:pPr>
            <a:r>
              <a:rPr lang="de-DE" sz="2800" dirty="0" smtClean="0"/>
              <a:t>    Nach dem Rückflug am 09.11.2011 habe sie ihre Hausärztin Frau Dr. Fr. wegen fortbestehenden Beschwerden im Bereich des rechten Schultergelenkes aufgesucht. Diese habe auch einen Bluterguss am  Brustkorb festgestellt und eine Überweisung zu der Orthopädin Frau Dr. Fl., Wilhelmshaven ausgestellt.</a:t>
            </a:r>
            <a:endParaRPr lang="de-DE" sz="28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Beispiel II</a:t>
            </a:r>
            <a:endParaRPr lang="de-DE" u="sng" dirty="0"/>
          </a:p>
        </p:txBody>
      </p:sp>
      <p:sp>
        <p:nvSpPr>
          <p:cNvPr id="3" name="Inhaltsplatzhalter 2"/>
          <p:cNvSpPr>
            <a:spLocks noGrp="1"/>
          </p:cNvSpPr>
          <p:nvPr>
            <p:ph idx="1"/>
          </p:nvPr>
        </p:nvSpPr>
        <p:spPr/>
        <p:txBody>
          <a:bodyPr/>
          <a:lstStyle/>
          <a:p>
            <a:pPr>
              <a:buNone/>
            </a:pPr>
            <a:r>
              <a:rPr lang="de-DE" dirty="0" smtClean="0"/>
              <a:t>Und dann ?</a:t>
            </a:r>
          </a:p>
          <a:p>
            <a:pPr>
              <a:buNone/>
            </a:pPr>
            <a:r>
              <a:rPr lang="de-DE" sz="2800" dirty="0" smtClean="0"/>
              <a:t>Die Orthopädin habe dann wegen Verdacht auf </a:t>
            </a:r>
            <a:r>
              <a:rPr lang="de-DE" sz="2800" dirty="0" err="1" smtClean="0"/>
              <a:t>Rotatorenmanschettenruptur</a:t>
            </a:r>
            <a:r>
              <a:rPr lang="de-DE" sz="2800" dirty="0" smtClean="0"/>
              <a:t> eine Überweisung zum Kernspin veranlasst, welches am 19.01.2012  in einer Röntgenpraxis in Wilhelmshaven durchgeführt worden sei. Dabei sei eine ausgedehnte Verletzung der </a:t>
            </a:r>
            <a:r>
              <a:rPr lang="de-DE" sz="2800" dirty="0" err="1" smtClean="0"/>
              <a:t>Rotatorenmanschette</a:t>
            </a:r>
            <a:r>
              <a:rPr lang="de-DE" sz="2800" dirty="0" smtClean="0"/>
              <a:t> festgestellt worden. </a:t>
            </a:r>
            <a:endParaRPr lang="de-DE" sz="28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Beispiel II</a:t>
            </a:r>
            <a:endParaRPr lang="de-DE" u="sng" dirty="0"/>
          </a:p>
        </p:txBody>
      </p:sp>
      <p:sp>
        <p:nvSpPr>
          <p:cNvPr id="3" name="Inhaltsplatzhalter 2"/>
          <p:cNvSpPr>
            <a:spLocks noGrp="1"/>
          </p:cNvSpPr>
          <p:nvPr>
            <p:ph idx="1"/>
          </p:nvPr>
        </p:nvSpPr>
        <p:spPr/>
        <p:txBody>
          <a:bodyPr/>
          <a:lstStyle/>
          <a:p>
            <a:pPr>
              <a:buNone/>
            </a:pPr>
            <a:r>
              <a:rPr lang="de-DE" dirty="0" smtClean="0"/>
              <a:t>    Kernspintomographie vom 19.01.2012:</a:t>
            </a:r>
          </a:p>
          <a:p>
            <a:pPr>
              <a:buNone/>
            </a:pPr>
            <a:endParaRPr lang="de-DE" dirty="0" smtClean="0"/>
          </a:p>
          <a:p>
            <a:pPr algn="just">
              <a:buNone/>
            </a:pPr>
            <a:r>
              <a:rPr lang="de-DE" sz="2800" dirty="0" smtClean="0"/>
              <a:t>„</a:t>
            </a:r>
            <a:r>
              <a:rPr lang="de-DE" sz="2800" dirty="0" err="1" smtClean="0"/>
              <a:t>Langstreckige</a:t>
            </a:r>
            <a:r>
              <a:rPr lang="de-DE" sz="2800" dirty="0" smtClean="0"/>
              <a:t> Ruptur der </a:t>
            </a:r>
            <a:r>
              <a:rPr lang="de-DE" sz="2800" dirty="0" err="1" smtClean="0"/>
              <a:t>Supraspinatussehne</a:t>
            </a:r>
            <a:r>
              <a:rPr lang="de-DE" sz="2800" dirty="0" smtClean="0"/>
              <a:t> mit deutlicher Degeneration und Hypotrophie des Muskelbauches. Ruptur der </a:t>
            </a:r>
            <a:r>
              <a:rPr lang="de-DE" sz="2800" dirty="0" err="1" smtClean="0"/>
              <a:t>Infraspinatussehne</a:t>
            </a:r>
            <a:r>
              <a:rPr lang="de-DE" sz="2800" dirty="0" smtClean="0"/>
              <a:t>, subtotale Ruptur der </a:t>
            </a:r>
            <a:r>
              <a:rPr lang="de-DE" sz="2800" dirty="0" err="1" smtClean="0"/>
              <a:t>Subscapularissehne</a:t>
            </a:r>
            <a:r>
              <a:rPr lang="de-DE" sz="2800" dirty="0" smtClean="0"/>
              <a:t>, subtotale Ruptur der langen </a:t>
            </a:r>
            <a:r>
              <a:rPr lang="de-DE" sz="2800" dirty="0" err="1" smtClean="0"/>
              <a:t>Bicepssehne.Sekundärer</a:t>
            </a:r>
            <a:r>
              <a:rPr lang="de-DE" sz="2800" dirty="0" smtClean="0"/>
              <a:t> </a:t>
            </a:r>
            <a:r>
              <a:rPr lang="de-DE" sz="2800" dirty="0" err="1" smtClean="0"/>
              <a:t>Humeruskopfhochstand</a:t>
            </a:r>
            <a:r>
              <a:rPr lang="de-DE" sz="2800" dirty="0" smtClean="0"/>
              <a:t>, ausgedehnter Schultergelenkerguss.“</a:t>
            </a:r>
          </a:p>
          <a:p>
            <a:endParaRPr lang="de-DE"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Beispiel II</a:t>
            </a:r>
            <a:endParaRPr lang="de-DE" u="sng" dirty="0"/>
          </a:p>
        </p:txBody>
      </p:sp>
      <p:sp>
        <p:nvSpPr>
          <p:cNvPr id="3" name="Inhaltsplatzhalter 2"/>
          <p:cNvSpPr>
            <a:spLocks noGrp="1"/>
          </p:cNvSpPr>
          <p:nvPr>
            <p:ph idx="1"/>
          </p:nvPr>
        </p:nvSpPr>
        <p:spPr/>
        <p:txBody>
          <a:bodyPr/>
          <a:lstStyle/>
          <a:p>
            <a:pPr>
              <a:buNone/>
            </a:pPr>
            <a:r>
              <a:rPr lang="de-DE" dirty="0" smtClean="0"/>
              <a:t>  Wie weiter?</a:t>
            </a:r>
          </a:p>
          <a:p>
            <a:pPr>
              <a:buNone/>
            </a:pPr>
            <a:endParaRPr lang="de-DE" dirty="0" smtClean="0"/>
          </a:p>
          <a:p>
            <a:pPr>
              <a:buNone/>
            </a:pPr>
            <a:r>
              <a:rPr lang="de-DE" sz="2800" dirty="0" smtClean="0"/>
              <a:t>„Ihre Orthopädin habe ihr wegen ihres hohen Alters</a:t>
            </a:r>
            <a:r>
              <a:rPr lang="de-DE" sz="2800" b="1" dirty="0" smtClean="0"/>
              <a:t> </a:t>
            </a:r>
            <a:r>
              <a:rPr lang="de-DE" sz="2800" dirty="0" smtClean="0"/>
              <a:t> und der damit verbundenen Operationsrisiken von einer operativen Versorgung abgeraten. Sie habe sich selber </a:t>
            </a:r>
            <a:r>
              <a:rPr lang="de-DE" sz="2800" dirty="0" err="1" smtClean="0"/>
              <a:t>Voltaren</a:t>
            </a:r>
            <a:r>
              <a:rPr lang="de-DE" sz="2800" dirty="0" smtClean="0"/>
              <a:t>-Salbe besorgt und die schmerzende Schulter eingerieben und gekühlt.“</a:t>
            </a:r>
          </a:p>
          <a:p>
            <a:pPr>
              <a:buNone/>
            </a:pPr>
            <a:endParaRPr lang="de-DE"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Beispiel II</a:t>
            </a:r>
            <a:endParaRPr lang="de-DE" u="sng" dirty="0"/>
          </a:p>
        </p:txBody>
      </p:sp>
      <p:sp>
        <p:nvSpPr>
          <p:cNvPr id="3" name="Inhaltsplatzhalter 2"/>
          <p:cNvSpPr>
            <a:spLocks noGrp="1"/>
          </p:cNvSpPr>
          <p:nvPr>
            <p:ph idx="1"/>
          </p:nvPr>
        </p:nvSpPr>
        <p:spPr/>
        <p:txBody>
          <a:bodyPr>
            <a:normAutofit lnSpcReduction="10000"/>
          </a:bodyPr>
          <a:lstStyle/>
          <a:p>
            <a:pPr>
              <a:buNone/>
            </a:pPr>
            <a:r>
              <a:rPr lang="de-DE" dirty="0" smtClean="0"/>
              <a:t>                           Und dann?</a:t>
            </a:r>
          </a:p>
          <a:p>
            <a:endParaRPr lang="de-DE" sz="2800" dirty="0" smtClean="0"/>
          </a:p>
          <a:p>
            <a:pPr>
              <a:buNone/>
            </a:pPr>
            <a:r>
              <a:rPr lang="de-DE" sz="2800" dirty="0" smtClean="0"/>
              <a:t>     „Sie habe daraufhin in Eigenregie Übungsbehandlung des rechten Schultergelenkes und Schwimmübungen durchgeführt. Zuletzt habe sie sich am 12. Dezember 2012 nochmals bei dem Unfallchirurgen Dr. W. wegen Kribbeln in der rechten Hand vorgestellt. Dieser habe geäußert, dass diese </a:t>
            </a:r>
            <a:r>
              <a:rPr lang="de-DE" sz="2800" dirty="0" err="1" smtClean="0"/>
              <a:t>Missempfindungen</a:t>
            </a:r>
            <a:r>
              <a:rPr lang="de-DE" sz="2800" dirty="0" smtClean="0"/>
              <a:t> mit den Unfallschäden im rechten Schultergelenk zusammenhängen könnten.“</a:t>
            </a:r>
          </a:p>
          <a:p>
            <a:endParaRPr lang="de-DE"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Beispiel II</a:t>
            </a:r>
            <a:endParaRPr lang="de-DE" u="sng" dirty="0"/>
          </a:p>
        </p:txBody>
      </p:sp>
      <p:sp>
        <p:nvSpPr>
          <p:cNvPr id="3" name="Inhaltsplatzhalter 2"/>
          <p:cNvSpPr>
            <a:spLocks noGrp="1"/>
          </p:cNvSpPr>
          <p:nvPr>
            <p:ph idx="1"/>
          </p:nvPr>
        </p:nvSpPr>
        <p:spPr/>
        <p:txBody>
          <a:bodyPr>
            <a:normAutofit lnSpcReduction="10000"/>
          </a:bodyPr>
          <a:lstStyle/>
          <a:p>
            <a:pPr>
              <a:buNone/>
            </a:pPr>
            <a:r>
              <a:rPr lang="de-DE" dirty="0" smtClean="0"/>
              <a:t>Gemessener Bewegungsumfang am 7.1.2013:</a:t>
            </a:r>
          </a:p>
          <a:p>
            <a:pPr>
              <a:buNone/>
            </a:pPr>
            <a:endParaRPr lang="de-DE" dirty="0" smtClean="0"/>
          </a:p>
          <a:p>
            <a:pPr>
              <a:buNone/>
            </a:pPr>
            <a:r>
              <a:rPr lang="de-DE" dirty="0" smtClean="0"/>
              <a:t>Arm seitwärts/vorwärts </a:t>
            </a:r>
            <a:r>
              <a:rPr lang="de-DE" dirty="0" err="1" smtClean="0"/>
              <a:t>re</a:t>
            </a:r>
            <a:r>
              <a:rPr lang="de-DE" dirty="0" smtClean="0"/>
              <a:t>:       50 – 0 – 20</a:t>
            </a:r>
          </a:p>
          <a:p>
            <a:pPr>
              <a:buNone/>
            </a:pPr>
            <a:r>
              <a:rPr lang="de-DE" dirty="0" smtClean="0"/>
              <a:t>                                            </a:t>
            </a:r>
            <a:r>
              <a:rPr lang="de-DE" dirty="0" err="1" smtClean="0"/>
              <a:t>li</a:t>
            </a:r>
            <a:r>
              <a:rPr lang="de-DE" dirty="0" smtClean="0"/>
              <a:t>:      170 – 0 – 20</a:t>
            </a:r>
          </a:p>
          <a:p>
            <a:pPr>
              <a:buNone/>
            </a:pPr>
            <a:r>
              <a:rPr lang="de-DE" dirty="0" smtClean="0"/>
              <a:t>Rückwärts/vorwärts       </a:t>
            </a:r>
            <a:r>
              <a:rPr lang="de-DE" dirty="0" err="1" smtClean="0"/>
              <a:t>re</a:t>
            </a:r>
            <a:r>
              <a:rPr lang="de-DE" dirty="0" smtClean="0"/>
              <a:t>:        20 – 0 – 60</a:t>
            </a:r>
          </a:p>
          <a:p>
            <a:pPr>
              <a:buNone/>
            </a:pPr>
            <a:r>
              <a:rPr lang="de-DE" dirty="0" smtClean="0"/>
              <a:t>                                            Li:        50 – 0 – 170</a:t>
            </a:r>
          </a:p>
          <a:p>
            <a:pPr>
              <a:buNone/>
            </a:pPr>
            <a:r>
              <a:rPr lang="de-DE" dirty="0" smtClean="0"/>
              <a:t>Auswärts/einwärts:         </a:t>
            </a:r>
            <a:r>
              <a:rPr lang="de-DE" dirty="0" err="1" smtClean="0"/>
              <a:t>re</a:t>
            </a:r>
            <a:r>
              <a:rPr lang="de-DE" dirty="0" smtClean="0"/>
              <a:t>:        20 – 0 – 40</a:t>
            </a:r>
          </a:p>
          <a:p>
            <a:pPr>
              <a:buNone/>
            </a:pPr>
            <a:r>
              <a:rPr lang="de-DE" dirty="0" smtClean="0"/>
              <a:t>                                            Li:         30 – 0 – 40</a:t>
            </a:r>
          </a:p>
          <a:p>
            <a:pPr>
              <a:buNone/>
            </a:pPr>
            <a:endParaRPr lang="de-DE"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Beispiel II</a:t>
            </a:r>
            <a:endParaRPr lang="de-DE" u="sng" dirty="0"/>
          </a:p>
        </p:txBody>
      </p:sp>
      <p:sp>
        <p:nvSpPr>
          <p:cNvPr id="3" name="Inhaltsplatzhalter 2"/>
          <p:cNvSpPr>
            <a:spLocks noGrp="1"/>
          </p:cNvSpPr>
          <p:nvPr>
            <p:ph idx="1"/>
          </p:nvPr>
        </p:nvSpPr>
        <p:spPr/>
        <p:txBody>
          <a:bodyPr/>
          <a:lstStyle/>
          <a:p>
            <a:pPr>
              <a:buNone/>
            </a:pPr>
            <a:r>
              <a:rPr lang="de-DE" dirty="0" smtClean="0"/>
              <a:t>   Bemessung durch den Gutachter:</a:t>
            </a:r>
          </a:p>
          <a:p>
            <a:pPr>
              <a:buNone/>
            </a:pPr>
            <a:r>
              <a:rPr lang="de-DE" dirty="0" smtClean="0"/>
              <a:t>           7/20 </a:t>
            </a:r>
            <a:r>
              <a:rPr lang="de-DE" dirty="0" err="1" smtClean="0"/>
              <a:t>Armwert</a:t>
            </a:r>
            <a:endParaRPr lang="de-DE" dirty="0" smtClean="0"/>
          </a:p>
          <a:p>
            <a:pPr>
              <a:buNone/>
            </a:pPr>
            <a:endParaRPr lang="de-DE" dirty="0" smtClean="0"/>
          </a:p>
          <a:p>
            <a:pPr>
              <a:buNone/>
            </a:pPr>
            <a:r>
              <a:rPr lang="de-DE" dirty="0" smtClean="0"/>
              <a:t>    Und:</a:t>
            </a:r>
          </a:p>
          <a:p>
            <a:pPr>
              <a:buNone/>
            </a:pPr>
            <a:r>
              <a:rPr lang="de-DE" dirty="0" smtClean="0"/>
              <a:t>         20 % Mitbeteiligung</a:t>
            </a:r>
            <a:endParaRPr lang="de-DE"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Beispiel II</a:t>
            </a:r>
            <a:endParaRPr lang="de-DE" u="sng" dirty="0"/>
          </a:p>
        </p:txBody>
      </p:sp>
      <p:sp>
        <p:nvSpPr>
          <p:cNvPr id="3" name="Inhaltsplatzhalter 2"/>
          <p:cNvSpPr>
            <a:spLocks noGrp="1"/>
          </p:cNvSpPr>
          <p:nvPr>
            <p:ph idx="1"/>
          </p:nvPr>
        </p:nvSpPr>
        <p:spPr/>
        <p:txBody>
          <a:bodyPr/>
          <a:lstStyle/>
          <a:p>
            <a:r>
              <a:rPr lang="de-DE" dirty="0" smtClean="0"/>
              <a:t>Können wir diesem Gutachten folgen?</a:t>
            </a:r>
          </a:p>
          <a:p>
            <a:endParaRPr lang="de-DE" dirty="0" smtClean="0"/>
          </a:p>
          <a:p>
            <a:pPr>
              <a:buFont typeface="Wingdings" pitchFamily="2" charset="2"/>
              <a:buChar char="Ø"/>
            </a:pPr>
            <a:r>
              <a:rPr lang="de-DE" dirty="0" smtClean="0"/>
              <a:t>Bemessung?</a:t>
            </a:r>
          </a:p>
          <a:p>
            <a:pPr>
              <a:buFont typeface="Wingdings" pitchFamily="2" charset="2"/>
              <a:buChar char="Ø"/>
            </a:pPr>
            <a:r>
              <a:rPr lang="de-DE" dirty="0" smtClean="0"/>
              <a:t>Unfallereignis?</a:t>
            </a:r>
          </a:p>
          <a:p>
            <a:pPr>
              <a:buFont typeface="Wingdings" pitchFamily="2" charset="2"/>
              <a:buChar char="Ø"/>
            </a:pPr>
            <a:r>
              <a:rPr lang="de-DE" dirty="0" smtClean="0"/>
              <a:t>Gesicherter Erstkörperschaden?</a:t>
            </a:r>
          </a:p>
          <a:p>
            <a:pPr>
              <a:buFont typeface="Wingdings" pitchFamily="2" charset="2"/>
              <a:buChar char="Ø"/>
            </a:pPr>
            <a:r>
              <a:rPr lang="de-DE" dirty="0" smtClean="0"/>
              <a:t>Mitwirkung</a:t>
            </a:r>
            <a:r>
              <a:rPr lang="de-DE" dirty="0" smtClean="0"/>
              <a:t>?</a:t>
            </a:r>
          </a:p>
          <a:p>
            <a:pPr>
              <a:buFont typeface="Wingdings" pitchFamily="2" charset="2"/>
              <a:buChar char="Ø"/>
            </a:pPr>
            <a:r>
              <a:rPr lang="de-DE" smtClean="0"/>
              <a:t>Alter?</a:t>
            </a:r>
            <a:endParaRPr lang="de-DE" dirty="0" smtClean="0"/>
          </a:p>
          <a:p>
            <a:pPr>
              <a:buFont typeface="Wingdings" pitchFamily="2" charset="2"/>
              <a:buChar char="Ø"/>
            </a:pPr>
            <a:endParaRPr lang="de-DE" dirty="0" smtClean="0"/>
          </a:p>
          <a:p>
            <a:endParaRPr lang="de-DE" dirty="0" smtClean="0"/>
          </a:p>
          <a:p>
            <a:pPr>
              <a:buFont typeface="Wingdings" pitchFamily="2" charset="2"/>
              <a:buChar char="Ø"/>
            </a:pPr>
            <a:endParaRPr lang="de-DE"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 II</a:t>
            </a:r>
            <a:endParaRPr lang="de-DE" dirty="0"/>
          </a:p>
        </p:txBody>
      </p:sp>
      <p:sp>
        <p:nvSpPr>
          <p:cNvPr id="3" name="Inhaltsplatzhalter 2"/>
          <p:cNvSpPr>
            <a:spLocks noGrp="1"/>
          </p:cNvSpPr>
          <p:nvPr>
            <p:ph idx="1"/>
          </p:nvPr>
        </p:nvSpPr>
        <p:spPr/>
        <p:txBody>
          <a:bodyPr/>
          <a:lstStyle/>
          <a:p>
            <a:pPr>
              <a:buFont typeface="Wingdings" pitchFamily="2" charset="2"/>
              <a:buChar char="Ø"/>
            </a:pPr>
            <a:r>
              <a:rPr lang="de-DE" dirty="0" smtClean="0"/>
              <a:t> Bemessung</a:t>
            </a:r>
            <a:r>
              <a:rPr lang="de-DE" dirty="0" smtClean="0">
                <a:sym typeface="Wingdings" pitchFamily="2" charset="2"/>
              </a:rPr>
              <a:t>   zu hoch, angemessen  5/20 A</a:t>
            </a:r>
          </a:p>
          <a:p>
            <a:pPr>
              <a:buFont typeface="Wingdings" pitchFamily="2" charset="2"/>
              <a:buChar char="Ø"/>
            </a:pPr>
            <a:r>
              <a:rPr lang="de-DE" dirty="0" smtClean="0">
                <a:sym typeface="Wingdings" pitchFamily="2" charset="2"/>
              </a:rPr>
              <a:t>Unfallereignis ungeeignet</a:t>
            </a:r>
          </a:p>
          <a:p>
            <a:pPr>
              <a:buFont typeface="Wingdings" pitchFamily="2" charset="2"/>
              <a:buChar char="Ø"/>
            </a:pPr>
            <a:r>
              <a:rPr lang="de-DE" dirty="0" smtClean="0">
                <a:sym typeface="Wingdings" pitchFamily="2" charset="2"/>
              </a:rPr>
              <a:t>Gesicherter (Erstkörper)-</a:t>
            </a:r>
            <a:r>
              <a:rPr lang="de-DE" dirty="0" err="1" smtClean="0">
                <a:sym typeface="Wingdings" pitchFamily="2" charset="2"/>
              </a:rPr>
              <a:t>Schadenja</a:t>
            </a:r>
            <a:endParaRPr lang="de-DE" dirty="0" smtClean="0">
              <a:sym typeface="Wingdings" pitchFamily="2" charset="2"/>
            </a:endParaRPr>
          </a:p>
          <a:p>
            <a:pPr>
              <a:buFont typeface="Wingdings" pitchFamily="2" charset="2"/>
              <a:buChar char="Ø"/>
            </a:pPr>
            <a:r>
              <a:rPr lang="de-DE" smtClean="0">
                <a:sym typeface="Wingdings" pitchFamily="2" charset="2"/>
              </a:rPr>
              <a:t>Mitwirkung 100% (?)</a:t>
            </a:r>
            <a:endParaRPr lang="de-DE"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Zusammenfassung</a:t>
            </a:r>
            <a:endParaRPr lang="de-DE" u="sng" dirty="0"/>
          </a:p>
        </p:txBody>
      </p:sp>
      <p:sp>
        <p:nvSpPr>
          <p:cNvPr id="3" name="Inhaltsplatzhalter 2"/>
          <p:cNvSpPr>
            <a:spLocks noGrp="1"/>
          </p:cNvSpPr>
          <p:nvPr>
            <p:ph idx="1"/>
          </p:nvPr>
        </p:nvSpPr>
        <p:spPr/>
        <p:txBody>
          <a:bodyPr/>
          <a:lstStyle/>
          <a:p>
            <a:pPr marL="514350" indent="-514350">
              <a:buAutoNum type="arabicPeriod"/>
            </a:pPr>
            <a:r>
              <a:rPr lang="de-DE" sz="2400" dirty="0" smtClean="0"/>
              <a:t>Degenerative Veränderungen an der </a:t>
            </a:r>
            <a:r>
              <a:rPr lang="de-DE" sz="2400" dirty="0" err="1" smtClean="0"/>
              <a:t>Rotatorenmanschette</a:t>
            </a:r>
            <a:r>
              <a:rPr lang="de-DE" sz="2400" dirty="0" smtClean="0"/>
              <a:t> entstehen regelhaft ab dem 40. Lebensjahr</a:t>
            </a:r>
          </a:p>
          <a:p>
            <a:pPr marL="514350" indent="-514350">
              <a:buAutoNum type="arabicPeriod"/>
            </a:pPr>
            <a:r>
              <a:rPr lang="de-DE" sz="2400" dirty="0" smtClean="0"/>
              <a:t>Ursache dafür sind anatomische Besonderheiten der Schulter</a:t>
            </a:r>
          </a:p>
          <a:p>
            <a:pPr marL="514350" indent="-514350">
              <a:buAutoNum type="arabicPeriod"/>
            </a:pPr>
            <a:r>
              <a:rPr lang="de-DE" sz="2400" dirty="0" smtClean="0"/>
              <a:t>Risse der </a:t>
            </a:r>
            <a:r>
              <a:rPr lang="de-DE" sz="2400" dirty="0" err="1" smtClean="0"/>
              <a:t>Rotatorenmanschette</a:t>
            </a:r>
            <a:r>
              <a:rPr lang="de-DE" sz="2400" dirty="0" smtClean="0"/>
              <a:t> können sowohl traumatisch als auch degenerativ bedingt sein</a:t>
            </a:r>
          </a:p>
          <a:p>
            <a:pPr marL="514350" indent="-514350">
              <a:buAutoNum type="arabicPeriod"/>
            </a:pPr>
            <a:r>
              <a:rPr lang="de-DE" sz="2400" dirty="0" smtClean="0"/>
              <a:t>Die „Mitwirkung“ ist ein Instrument in der Privaten Unfallversicherung, um Trauma von Degeneration abgrenzen zu können</a:t>
            </a:r>
          </a:p>
          <a:p>
            <a:pPr marL="514350" indent="-514350">
              <a:buAutoNum type="arabicPeriod"/>
            </a:pPr>
            <a:r>
              <a:rPr lang="de-DE" sz="2400" dirty="0" smtClean="0"/>
              <a:t>Die „Checkliste </a:t>
            </a:r>
            <a:r>
              <a:rPr lang="de-DE" sz="2400" dirty="0" err="1" smtClean="0"/>
              <a:t>Rotatorenmanschette</a:t>
            </a:r>
            <a:r>
              <a:rPr lang="de-DE" sz="2400" dirty="0" smtClean="0"/>
              <a:t>“ kann die Bewertung der „Mitwirkung“  erleichtern</a:t>
            </a:r>
            <a:endParaRPr lang="de-DE"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u="sng" dirty="0" smtClean="0"/>
              <a:t>Problemstellung</a:t>
            </a:r>
            <a:endParaRPr lang="de-DE" u="sng" dirty="0"/>
          </a:p>
        </p:txBody>
      </p:sp>
      <p:sp>
        <p:nvSpPr>
          <p:cNvPr id="8" name="Inhaltsplatzhalter 7"/>
          <p:cNvSpPr>
            <a:spLocks noGrp="1"/>
          </p:cNvSpPr>
          <p:nvPr>
            <p:ph idx="1"/>
          </p:nvPr>
        </p:nvSpPr>
        <p:spPr/>
        <p:txBody>
          <a:bodyPr/>
          <a:lstStyle/>
          <a:p>
            <a:pPr>
              <a:buNone/>
            </a:pPr>
            <a:endParaRPr lang="de-DE" dirty="0" smtClean="0"/>
          </a:p>
          <a:p>
            <a:pPr>
              <a:buNone/>
            </a:pPr>
            <a:r>
              <a:rPr lang="de-DE" dirty="0"/>
              <a:t> </a:t>
            </a:r>
            <a:r>
              <a:rPr lang="de-DE" dirty="0" smtClean="0"/>
              <a:t>   Kann eine Sehne ohne geeignetes                                      Unfallereignis (spontan) reißen?</a:t>
            </a:r>
          </a:p>
          <a:p>
            <a:pPr>
              <a:buNone/>
            </a:pPr>
            <a:endParaRPr lang="de-DE" dirty="0"/>
          </a:p>
          <a:p>
            <a:pPr>
              <a:buNone/>
            </a:pPr>
            <a:r>
              <a:rPr lang="de-DE" dirty="0" smtClean="0"/>
              <a:t>    Antwort: JA</a:t>
            </a:r>
            <a:endParaRPr lang="de-DE"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Herzlichen Dank für Ihre Aufmerksamkeit!</a:t>
            </a:r>
            <a:endParaRPr lang="de-DE" dirty="0"/>
          </a:p>
        </p:txBody>
      </p:sp>
      <p:sp>
        <p:nvSpPr>
          <p:cNvPr id="3" name="Untertitel 2"/>
          <p:cNvSpPr>
            <a:spLocks noGrp="1"/>
          </p:cNvSpPr>
          <p:nvPr>
            <p:ph type="subTitle" idx="1"/>
          </p:nvPr>
        </p:nvSpPr>
        <p:spPr/>
        <p:txBody>
          <a:bodyPr/>
          <a:lstStyle/>
          <a:p>
            <a:endParaRPr lang="de-D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smtClean="0"/>
              <a:t>Problemstellung</a:t>
            </a:r>
            <a:endParaRPr lang="de-DE" u="sng" dirty="0"/>
          </a:p>
        </p:txBody>
      </p:sp>
      <p:sp>
        <p:nvSpPr>
          <p:cNvPr id="3" name="Textplatzhalter 2"/>
          <p:cNvSpPr>
            <a:spLocks noGrp="1"/>
          </p:cNvSpPr>
          <p:nvPr>
            <p:ph type="body" idx="1"/>
          </p:nvPr>
        </p:nvSpPr>
        <p:spPr>
          <a:xfrm>
            <a:off x="1571604" y="1535113"/>
            <a:ext cx="6215106" cy="639762"/>
          </a:xfrm>
        </p:spPr>
        <p:txBody>
          <a:bodyPr>
            <a:normAutofit/>
          </a:bodyPr>
          <a:lstStyle/>
          <a:p>
            <a:r>
              <a:rPr lang="de-DE" dirty="0" smtClean="0"/>
              <a:t>Degenerativer Riss der </a:t>
            </a:r>
            <a:r>
              <a:rPr lang="de-DE" dirty="0" err="1" smtClean="0"/>
              <a:t>Rotatorenmanschette</a:t>
            </a:r>
            <a:endParaRPr lang="de-DE" dirty="0"/>
          </a:p>
        </p:txBody>
      </p:sp>
      <p:sp>
        <p:nvSpPr>
          <p:cNvPr id="5" name="Textplatzhalter 4"/>
          <p:cNvSpPr>
            <a:spLocks noGrp="1"/>
          </p:cNvSpPr>
          <p:nvPr>
            <p:ph type="body" sz="quarter" idx="3"/>
          </p:nvPr>
        </p:nvSpPr>
        <p:spPr>
          <a:xfrm flipH="1">
            <a:off x="4599306" y="1535113"/>
            <a:ext cx="45719" cy="107937"/>
          </a:xfrm>
        </p:spPr>
        <p:txBody>
          <a:bodyPr>
            <a:normAutofit fontScale="25000" lnSpcReduction="20000"/>
          </a:bodyPr>
          <a:lstStyle/>
          <a:p>
            <a:endParaRPr lang="de-DE" dirty="0"/>
          </a:p>
        </p:txBody>
      </p:sp>
      <p:sp>
        <p:nvSpPr>
          <p:cNvPr id="6" name="Inhaltsplatzhalter 5"/>
          <p:cNvSpPr>
            <a:spLocks noGrp="1"/>
          </p:cNvSpPr>
          <p:nvPr>
            <p:ph sz="quarter" idx="4"/>
          </p:nvPr>
        </p:nvSpPr>
        <p:spPr>
          <a:xfrm flipH="1">
            <a:off x="4599306" y="2174875"/>
            <a:ext cx="45719" cy="45719"/>
          </a:xfrm>
        </p:spPr>
        <p:txBody>
          <a:bodyPr>
            <a:normAutofit fontScale="25000" lnSpcReduction="20000"/>
          </a:bodyPr>
          <a:lstStyle/>
          <a:p>
            <a:pPr>
              <a:buNone/>
            </a:pPr>
            <a:endParaRPr lang="de-DE" dirty="0"/>
          </a:p>
        </p:txBody>
      </p:sp>
      <p:pic>
        <p:nvPicPr>
          <p:cNvPr id="2050" name="Picture 2" descr="F:\DCIM\100CANON\IMG_1133.JPG"/>
          <p:cNvPicPr>
            <a:picLocks noGrp="1" noChangeAspect="1" noChangeArrowheads="1"/>
          </p:cNvPicPr>
          <p:nvPr>
            <p:ph sz="half" idx="2"/>
          </p:nvPr>
        </p:nvPicPr>
        <p:blipFill>
          <a:blip r:embed="rId3" cstate="print"/>
          <a:srcRect/>
          <a:stretch>
            <a:fillRect/>
          </a:stretch>
        </p:blipFill>
        <p:spPr bwMode="auto">
          <a:xfrm>
            <a:off x="2428860" y="2571744"/>
            <a:ext cx="3850480" cy="395128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u="sng" dirty="0" smtClean="0"/>
              <a:t>Problemstellung</a:t>
            </a:r>
            <a:endParaRPr lang="de-DE" u="sng" dirty="0"/>
          </a:p>
        </p:txBody>
      </p:sp>
      <p:sp>
        <p:nvSpPr>
          <p:cNvPr id="3" name="Inhaltsplatzhalter 2"/>
          <p:cNvSpPr>
            <a:spLocks noGrp="1"/>
          </p:cNvSpPr>
          <p:nvPr>
            <p:ph idx="1"/>
          </p:nvPr>
        </p:nvSpPr>
        <p:spPr/>
        <p:txBody>
          <a:bodyPr/>
          <a:lstStyle/>
          <a:p>
            <a:r>
              <a:rPr lang="de-DE" dirty="0" smtClean="0"/>
              <a:t> Totalrupturen der </a:t>
            </a:r>
            <a:r>
              <a:rPr lang="de-DE" dirty="0" err="1" smtClean="0"/>
              <a:t>Rotatorenmanschette</a:t>
            </a:r>
            <a:r>
              <a:rPr lang="de-DE" dirty="0" smtClean="0"/>
              <a:t> bei 70-jährigen in 30-70% ohne Symptome</a:t>
            </a:r>
          </a:p>
          <a:p>
            <a:r>
              <a:rPr lang="de-DE" dirty="0" smtClean="0"/>
              <a:t>Bei Personen unter 40 Jahren 0-5 % Totalrupturen</a:t>
            </a:r>
          </a:p>
          <a:p>
            <a:r>
              <a:rPr lang="de-DE" dirty="0" smtClean="0"/>
              <a:t>Sektionsalter 59 Jahre: 35 % aller Personen mit Riss der </a:t>
            </a:r>
            <a:r>
              <a:rPr lang="de-DE" dirty="0" err="1" smtClean="0"/>
              <a:t>Rotatorenmanschette</a:t>
            </a:r>
            <a:r>
              <a:rPr lang="de-DE" dirty="0" smtClean="0"/>
              <a:t> </a:t>
            </a:r>
          </a:p>
          <a:p>
            <a:endParaRPr lang="de-DE" dirty="0" smtClean="0"/>
          </a:p>
          <a:p>
            <a:pPr>
              <a:buNone/>
            </a:pPr>
            <a:r>
              <a:rPr lang="de-DE" dirty="0" smtClean="0"/>
              <a:t>                                </a:t>
            </a:r>
          </a:p>
          <a:p>
            <a:endParaRPr lang="de-D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1649</Words>
  <Application>Microsoft Office PowerPoint</Application>
  <PresentationFormat>Bildschirmpräsentation (4:3)</PresentationFormat>
  <Paragraphs>420</Paragraphs>
  <Slides>70</Slides>
  <Notes>70</Notes>
  <HiddenSlides>0</HiddenSlides>
  <MMClips>0</MMClips>
  <ScaleCrop>false</ScaleCrop>
  <HeadingPairs>
    <vt:vector size="4" baseType="variant">
      <vt:variant>
        <vt:lpstr>Design</vt:lpstr>
      </vt:variant>
      <vt:variant>
        <vt:i4>1</vt:i4>
      </vt:variant>
      <vt:variant>
        <vt:lpstr>Folientitel</vt:lpstr>
      </vt:variant>
      <vt:variant>
        <vt:i4>70</vt:i4>
      </vt:variant>
    </vt:vector>
  </HeadingPairs>
  <TitlesOfParts>
    <vt:vector size="71" baseType="lpstr">
      <vt:lpstr>Larissa-Design</vt:lpstr>
      <vt:lpstr>Rotatorenmanschettenruptur Besonderheiten in der Begutachtung Löst die Checkliste alle Probleme?</vt:lpstr>
      <vt:lpstr>Rotatorenmanschette</vt:lpstr>
      <vt:lpstr>Problemstellung</vt:lpstr>
      <vt:lpstr>Problemstellung</vt:lpstr>
      <vt:lpstr>Problemstellung</vt:lpstr>
      <vt:lpstr>Problemstellung</vt:lpstr>
      <vt:lpstr>Problemstellung</vt:lpstr>
      <vt:lpstr>Problemstellung</vt:lpstr>
      <vt:lpstr>Problemstellung</vt:lpstr>
      <vt:lpstr>Problemstellung</vt:lpstr>
      <vt:lpstr>Problemstellung</vt:lpstr>
      <vt:lpstr>Problemstellung</vt:lpstr>
      <vt:lpstr>Problemstellung</vt:lpstr>
      <vt:lpstr> Anatomie</vt:lpstr>
      <vt:lpstr>Anatomie</vt:lpstr>
      <vt:lpstr>Anatomie</vt:lpstr>
      <vt:lpstr> Anatomie</vt:lpstr>
      <vt:lpstr> Anatomie</vt:lpstr>
      <vt:lpstr>Anatomie</vt:lpstr>
      <vt:lpstr> Anatomie</vt:lpstr>
      <vt:lpstr>Anatomie</vt:lpstr>
      <vt:lpstr> Anatomie</vt:lpstr>
      <vt:lpstr> Anatomie</vt:lpstr>
      <vt:lpstr>Anatomie</vt:lpstr>
      <vt:lpstr>Anatomie</vt:lpstr>
      <vt:lpstr>Indizien</vt:lpstr>
      <vt:lpstr>Indizien</vt:lpstr>
      <vt:lpstr>Indizien</vt:lpstr>
      <vt:lpstr>Indizien</vt:lpstr>
      <vt:lpstr>Indizien</vt:lpstr>
      <vt:lpstr>Indizien</vt:lpstr>
      <vt:lpstr>Indizien</vt:lpstr>
      <vt:lpstr>Indizien</vt:lpstr>
      <vt:lpstr>Indizien</vt:lpstr>
      <vt:lpstr>Indizien</vt:lpstr>
      <vt:lpstr>Indizien</vt:lpstr>
      <vt:lpstr>Indizien</vt:lpstr>
      <vt:lpstr>Indizien</vt:lpstr>
      <vt:lpstr>Indizien</vt:lpstr>
      <vt:lpstr>Indizien</vt:lpstr>
      <vt:lpstr>Indizien </vt:lpstr>
      <vt:lpstr>Indizien</vt:lpstr>
      <vt:lpstr>Indizien</vt:lpstr>
      <vt:lpstr>Indizien</vt:lpstr>
      <vt:lpstr>Algorithmus der Bemessung</vt:lpstr>
      <vt:lpstr>Algorithmus der Bemessung</vt:lpstr>
      <vt:lpstr>Algorithmus der Bemessung</vt:lpstr>
      <vt:lpstr>Algorithmus der Bemessung</vt:lpstr>
      <vt:lpstr>Algorithmus der Bemessung</vt:lpstr>
      <vt:lpstr>Checkliste</vt:lpstr>
      <vt:lpstr>Beispiel I</vt:lpstr>
      <vt:lpstr>Beispiel I</vt:lpstr>
      <vt:lpstr>Beispiel I</vt:lpstr>
      <vt:lpstr>Beispiel I</vt:lpstr>
      <vt:lpstr>Beispiel I</vt:lpstr>
      <vt:lpstr>Beispiel I</vt:lpstr>
      <vt:lpstr>Beispiel I</vt:lpstr>
      <vt:lpstr>Beispiel II</vt:lpstr>
      <vt:lpstr>Beispiel II</vt:lpstr>
      <vt:lpstr>Beispiel II</vt:lpstr>
      <vt:lpstr>Beispiel II</vt:lpstr>
      <vt:lpstr>Beispiel II</vt:lpstr>
      <vt:lpstr>Beispiel II</vt:lpstr>
      <vt:lpstr>Beispiel II</vt:lpstr>
      <vt:lpstr>Beispiel II</vt:lpstr>
      <vt:lpstr>Beispiel II</vt:lpstr>
      <vt:lpstr>Beispiel II</vt:lpstr>
      <vt:lpstr>Beispiel II</vt:lpstr>
      <vt:lpstr>Zusammenfassung</vt:lpstr>
      <vt:lpstr>Herzlichen Dank für Ihre Aufmerksamkeit!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Rotatorenmanschettenruptur Löst die Checkliste alle Probleme?</dc:title>
  <dc:creator>dietmar</dc:creator>
  <cp:lastModifiedBy>Annelen Stemme</cp:lastModifiedBy>
  <cp:revision>68</cp:revision>
  <dcterms:created xsi:type="dcterms:W3CDTF">2013-02-08T15:37:25Z</dcterms:created>
  <dcterms:modified xsi:type="dcterms:W3CDTF">2013-02-14T07:27:28Z</dcterms:modified>
</cp:coreProperties>
</file>